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FB1F4-7C1B-48ED-BDF2-43AC75283D87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705F9-1AB3-4D64-9AFA-ADE4291DC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 Kingdom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Archae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Eubacteria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Monera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705F9-1AB3-4D64-9AFA-ADE4291DCA5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69B9-F6EF-421E-BAFC-2D92E3C6D15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7F22-4650-4B13-95E0-6D36934CD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69B9-F6EF-421E-BAFC-2D92E3C6D15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7F22-4650-4B13-95E0-6D36934CD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69B9-F6EF-421E-BAFC-2D92E3C6D15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7F22-4650-4B13-95E0-6D36934CD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69B9-F6EF-421E-BAFC-2D92E3C6D15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7F22-4650-4B13-95E0-6D36934CD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69B9-F6EF-421E-BAFC-2D92E3C6D15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7F22-4650-4B13-95E0-6D36934CD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69B9-F6EF-421E-BAFC-2D92E3C6D15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7F22-4650-4B13-95E0-6D36934CD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69B9-F6EF-421E-BAFC-2D92E3C6D15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7F22-4650-4B13-95E0-6D36934CD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69B9-F6EF-421E-BAFC-2D92E3C6D15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7F22-4650-4B13-95E0-6D36934CD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69B9-F6EF-421E-BAFC-2D92E3C6D15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7F22-4650-4B13-95E0-6D36934CD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69B9-F6EF-421E-BAFC-2D92E3C6D15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7F22-4650-4B13-95E0-6D36934CD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69B9-F6EF-421E-BAFC-2D92E3C6D15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7F22-4650-4B13-95E0-6D36934CD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69B9-F6EF-421E-BAFC-2D92E3C6D15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07F22-4650-4B13-95E0-6D36934CD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LoslN6d3E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youtube%20-%20gram%20staining.avi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VkCyU5aee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MICROBES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Viruses &amp; Bacteria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LYSOGENIC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Host cell is not immediately destroyed, </a:t>
            </a:r>
            <a:r>
              <a:rPr lang="en-US" dirty="0" smtClean="0">
                <a:solidFill>
                  <a:srgbClr val="FF0000"/>
                </a:solidFill>
              </a:rPr>
              <a:t>viral DNA becomes part of host cell’s DNA</a:t>
            </a:r>
          </a:p>
          <a:p>
            <a:pPr lvl="1"/>
            <a:r>
              <a:rPr lang="en-US" dirty="0" smtClean="0"/>
              <a:t>ATTACH – attach to host cell</a:t>
            </a:r>
          </a:p>
          <a:p>
            <a:pPr lvl="1"/>
            <a:r>
              <a:rPr lang="en-US" dirty="0" smtClean="0"/>
              <a:t>ENTRY – insert genetic material</a:t>
            </a:r>
          </a:p>
          <a:p>
            <a:pPr lvl="1"/>
            <a:r>
              <a:rPr lang="en-US" dirty="0" smtClean="0"/>
              <a:t>INTEGRATION – viral DNA becomes part of host’s genetic makeup; “</a:t>
            </a:r>
            <a:r>
              <a:rPr lang="en-US" dirty="0" err="1" smtClean="0"/>
              <a:t>prophage</a:t>
            </a:r>
            <a:r>
              <a:rPr lang="en-US" dirty="0" smtClean="0"/>
              <a:t>” – does not interfere with normal functioning of host cell</a:t>
            </a:r>
          </a:p>
          <a:p>
            <a:pPr lvl="1"/>
            <a:r>
              <a:rPr lang="en-US" dirty="0" smtClean="0"/>
              <a:t>REPRODUCTION – </a:t>
            </a:r>
            <a:r>
              <a:rPr lang="en-US" dirty="0" smtClean="0">
                <a:solidFill>
                  <a:srgbClr val="FF0000"/>
                </a:solidFill>
              </a:rPr>
              <a:t>viral DNA is produced each time the cell divides</a:t>
            </a:r>
          </a:p>
          <a:p>
            <a:pPr lvl="1"/>
            <a:r>
              <a:rPr lang="en-US" dirty="0" smtClean="0"/>
              <a:t>EXIT – </a:t>
            </a:r>
            <a:r>
              <a:rPr lang="en-US" dirty="0" err="1" smtClean="0"/>
              <a:t>prophage</a:t>
            </a:r>
            <a:r>
              <a:rPr lang="en-US" dirty="0" smtClean="0"/>
              <a:t> “pops out” of host’s DNA</a:t>
            </a:r>
          </a:p>
          <a:p>
            <a:pPr lvl="1"/>
            <a:r>
              <a:rPr lang="en-US" dirty="0" smtClean="0"/>
              <a:t>LYTIC CYCLE – goes through the rest of the </a:t>
            </a:r>
            <a:r>
              <a:rPr lang="en-US" dirty="0" err="1" smtClean="0"/>
              <a:t>lytic</a:t>
            </a:r>
            <a:r>
              <a:rPr lang="en-US" dirty="0" smtClean="0"/>
              <a:t> cycle… </a:t>
            </a:r>
            <a:r>
              <a:rPr lang="en-US" strike="dblStrike" dirty="0" smtClean="0"/>
              <a:t>attachment</a:t>
            </a:r>
            <a:r>
              <a:rPr lang="en-US" dirty="0" smtClean="0"/>
              <a:t>, </a:t>
            </a:r>
            <a:r>
              <a:rPr lang="en-US" strike="dblStrike" dirty="0" smtClean="0"/>
              <a:t>entry</a:t>
            </a:r>
            <a:r>
              <a:rPr lang="en-US" dirty="0" smtClean="0"/>
              <a:t>, replication, assembly, lyses &amp; release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Viral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Cold Sores/Herpes Simplex Virus (</a:t>
            </a:r>
            <a:r>
              <a:rPr lang="en-US" dirty="0" err="1" smtClean="0"/>
              <a:t>Lysogenic</a:t>
            </a:r>
            <a:r>
              <a:rPr lang="en-US" dirty="0" smtClean="0"/>
              <a:t> Cycle)</a:t>
            </a:r>
          </a:p>
          <a:p>
            <a:pPr lvl="1"/>
            <a:r>
              <a:rPr lang="en-US" dirty="0" smtClean="0"/>
              <a:t>When virus “pops out”, you get a sore</a:t>
            </a:r>
          </a:p>
          <a:p>
            <a:r>
              <a:rPr lang="en-US" dirty="0" smtClean="0"/>
              <a:t>HIV (retrovirus)</a:t>
            </a:r>
          </a:p>
          <a:p>
            <a:pPr lvl="1"/>
            <a:r>
              <a:rPr lang="en-US" dirty="0" smtClean="0"/>
              <a:t>Works by </a:t>
            </a:r>
            <a:r>
              <a:rPr lang="en-US" dirty="0" smtClean="0">
                <a:solidFill>
                  <a:srgbClr val="FF0000"/>
                </a:solidFill>
              </a:rPr>
              <a:t>producing a small number of viruses </a:t>
            </a:r>
            <a:r>
              <a:rPr lang="en-US" dirty="0" smtClean="0"/>
              <a:t>each time it reproduces</a:t>
            </a:r>
          </a:p>
          <a:p>
            <a:pPr lvl="1"/>
            <a:r>
              <a:rPr lang="en-US" dirty="0" smtClean="0"/>
              <a:t>As long as cells are producing only a small amt, the person/host may not show symptoms for a while</a:t>
            </a:r>
          </a:p>
          <a:p>
            <a:pPr lvl="2"/>
            <a:r>
              <a:rPr lang="en-US" dirty="0" smtClean="0"/>
              <a:t>This shows why most people who have HIV develop AIDS</a:t>
            </a:r>
          </a:p>
          <a:p>
            <a:pPr lvl="3"/>
            <a:r>
              <a:rPr lang="en-US" dirty="0" smtClean="0"/>
              <a:t>As more cells become infected &amp; viruses enter </a:t>
            </a:r>
            <a:r>
              <a:rPr lang="en-US" dirty="0" err="1" smtClean="0"/>
              <a:t>Lytic</a:t>
            </a:r>
            <a:r>
              <a:rPr lang="en-US" dirty="0" smtClean="0"/>
              <a:t> </a:t>
            </a:r>
            <a:r>
              <a:rPr lang="en-US" dirty="0" err="1" smtClean="0"/>
              <a:t>Cyle</a:t>
            </a:r>
            <a:r>
              <a:rPr lang="en-US" dirty="0" smtClean="0"/>
              <a:t>, WBCs are killed</a:t>
            </a:r>
          </a:p>
          <a:p>
            <a:pPr lvl="3"/>
            <a:r>
              <a:rPr lang="en-US" dirty="0" smtClean="0"/>
              <a:t>Eventually the body’s immune system breaks down &amp; can no longer fight off 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24187"/>
            <a:ext cx="7772400" cy="1362075"/>
          </a:xfrm>
        </p:spPr>
        <p:txBody>
          <a:bodyPr/>
          <a:lstStyle/>
          <a:p>
            <a:r>
              <a:rPr lang="en-US" dirty="0" smtClean="0"/>
              <a:t>KINGDOM MONERA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24000"/>
            <a:ext cx="7772400" cy="1500187"/>
          </a:xfrm>
        </p:spPr>
        <p:txBody>
          <a:bodyPr/>
          <a:lstStyle/>
          <a:p>
            <a:r>
              <a:rPr lang="en-US" dirty="0" smtClean="0"/>
              <a:t>The Prokaryotes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r>
              <a:rPr lang="en-US" dirty="0" smtClean="0"/>
              <a:t>Most numerous &amp; widespread organisms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Only kingdom of prokaryotes</a:t>
            </a:r>
          </a:p>
          <a:p>
            <a:r>
              <a:rPr lang="en-US" dirty="0" smtClean="0"/>
              <a:t>Have a cell wall of </a:t>
            </a:r>
            <a:r>
              <a:rPr lang="en-US" dirty="0" err="1" smtClean="0"/>
              <a:t>peptidoglycan</a:t>
            </a:r>
            <a:endParaRPr lang="en-US" dirty="0" smtClean="0"/>
          </a:p>
          <a:p>
            <a:pPr lvl="1"/>
            <a:r>
              <a:rPr lang="en-US" dirty="0" smtClean="0"/>
              <a:t>Structural molecule NOT found in eukaryotes</a:t>
            </a:r>
            <a:endParaRPr lang="en-US" dirty="0"/>
          </a:p>
        </p:txBody>
      </p:sp>
      <p:pic>
        <p:nvPicPr>
          <p:cNvPr id="4" name="Picture 3" descr="bacterial shape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048000"/>
            <a:ext cx="4343400" cy="3463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en-US" dirty="0" smtClean="0"/>
              <a:t>ARCHAEBACTERIA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Most ancient of all living things</a:t>
            </a:r>
          </a:p>
          <a:p>
            <a:r>
              <a:rPr lang="en-US" dirty="0" smtClean="0"/>
              <a:t>3 types</a:t>
            </a:r>
          </a:p>
          <a:p>
            <a:pPr lvl="1"/>
            <a:r>
              <a:rPr lang="en-US" dirty="0" smtClean="0"/>
              <a:t>1.  </a:t>
            </a:r>
            <a:r>
              <a:rPr lang="en-US" dirty="0" err="1" smtClean="0"/>
              <a:t>Thermoacidophile</a:t>
            </a:r>
            <a:endParaRPr lang="en-US" dirty="0" smtClean="0"/>
          </a:p>
          <a:p>
            <a:pPr lvl="2"/>
            <a:r>
              <a:rPr lang="en-US" dirty="0" smtClean="0"/>
              <a:t>Extremely </a:t>
            </a:r>
            <a:r>
              <a:rPr lang="en-US" dirty="0" smtClean="0">
                <a:solidFill>
                  <a:srgbClr val="FF0000"/>
                </a:solidFill>
              </a:rPr>
              <a:t>hot &amp; acidic </a:t>
            </a:r>
            <a:r>
              <a:rPr lang="en-US" dirty="0" smtClean="0"/>
              <a:t>water</a:t>
            </a:r>
          </a:p>
          <a:p>
            <a:pPr lvl="2"/>
            <a:r>
              <a:rPr lang="en-US" dirty="0" smtClean="0"/>
              <a:t>Moist areas in and around sulfur hot springs</a:t>
            </a:r>
          </a:p>
          <a:p>
            <a:pPr lvl="3"/>
            <a:r>
              <a:rPr lang="en-US" dirty="0" smtClean="0"/>
              <a:t>Die of cold at temps of 55C!! = ?F</a:t>
            </a:r>
          </a:p>
          <a:p>
            <a:pPr lvl="1"/>
            <a:r>
              <a:rPr lang="en-US" dirty="0" smtClean="0"/>
              <a:t>2. </a:t>
            </a:r>
            <a:r>
              <a:rPr lang="en-US" dirty="0" err="1" smtClean="0"/>
              <a:t>Methanogens</a:t>
            </a:r>
            <a:endParaRPr lang="en-US" dirty="0" smtClean="0"/>
          </a:p>
          <a:p>
            <a:pPr lvl="2"/>
            <a:r>
              <a:rPr lang="en-US" dirty="0" smtClean="0"/>
              <a:t>Obligate anaerobes (free Oxygen kills them)</a:t>
            </a:r>
          </a:p>
          <a:p>
            <a:pPr lvl="2"/>
            <a:r>
              <a:rPr lang="en-US" dirty="0" smtClean="0"/>
              <a:t>10 known species</a:t>
            </a:r>
          </a:p>
          <a:p>
            <a:pPr lvl="2"/>
            <a:r>
              <a:rPr lang="en-US" dirty="0" smtClean="0"/>
              <a:t>Use CO2 to </a:t>
            </a:r>
            <a:r>
              <a:rPr lang="en-US" dirty="0" smtClean="0">
                <a:solidFill>
                  <a:srgbClr val="FF0000"/>
                </a:solidFill>
              </a:rPr>
              <a:t>produce methane </a:t>
            </a:r>
            <a:r>
              <a:rPr lang="en-US" dirty="0" smtClean="0"/>
              <a:t>(CH4) as waste</a:t>
            </a:r>
          </a:p>
          <a:p>
            <a:pPr lvl="2"/>
            <a:r>
              <a:rPr lang="en-US" dirty="0" smtClean="0"/>
              <a:t>Exist in diverse environments</a:t>
            </a:r>
          </a:p>
          <a:p>
            <a:pPr lvl="3"/>
            <a:r>
              <a:rPr lang="en-US" dirty="0" smtClean="0"/>
              <a:t>From scalding volcanic deep-sea vents to intestines of mammals…</a:t>
            </a:r>
          </a:p>
          <a:p>
            <a:pPr lvl="4"/>
            <a:r>
              <a:rPr lang="en-US" dirty="0" smtClean="0"/>
              <a:t>* this is why you can light a puff of flatulence*</a:t>
            </a:r>
          </a:p>
          <a:p>
            <a:pPr lvl="1"/>
            <a:r>
              <a:rPr lang="en-US" dirty="0" smtClean="0"/>
              <a:t>3.  </a:t>
            </a:r>
            <a:r>
              <a:rPr lang="en-US" dirty="0" err="1" smtClean="0"/>
              <a:t>Halophiles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Extremely salty conditions</a:t>
            </a:r>
          </a:p>
          <a:p>
            <a:pPr lvl="2"/>
            <a:r>
              <a:rPr lang="en-US" dirty="0" smtClean="0"/>
              <a:t>Pink pigments = conspicuous in large amounts</a:t>
            </a:r>
          </a:p>
          <a:p>
            <a:pPr lvl="3"/>
            <a:r>
              <a:rPr lang="en-US" dirty="0" smtClean="0"/>
              <a:t>Dead Sea and Great Salt Lake</a:t>
            </a:r>
            <a:endParaRPr lang="en-US" dirty="0"/>
          </a:p>
        </p:txBody>
      </p:sp>
      <p:pic>
        <p:nvPicPr>
          <p:cNvPr id="4" name="Picture 3" descr="salt_deposit_dead_s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733550"/>
            <a:ext cx="48006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Morphology </a:t>
            </a:r>
          </a:p>
          <a:p>
            <a:pPr lvl="1"/>
            <a:r>
              <a:rPr lang="en-US" dirty="0" smtClean="0"/>
              <a:t>Shape, size, appearance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Lack membrane-bound nuclei</a:t>
            </a:r>
          </a:p>
          <a:p>
            <a:pPr lvl="2"/>
            <a:r>
              <a:rPr lang="en-US" dirty="0" smtClean="0"/>
              <a:t>DNA forms a looped-tangle (“</a:t>
            </a:r>
            <a:r>
              <a:rPr lang="en-US" dirty="0" err="1" smtClean="0"/>
              <a:t>nucleoid</a:t>
            </a:r>
            <a:r>
              <a:rPr lang="en-US" dirty="0" smtClean="0"/>
              <a:t>”), but no membrane surrounds it</a:t>
            </a:r>
          </a:p>
          <a:p>
            <a:pPr lvl="2"/>
            <a:r>
              <a:rPr lang="en-US" dirty="0" smtClean="0"/>
              <a:t>Contain </a:t>
            </a:r>
            <a:r>
              <a:rPr lang="en-US" dirty="0" smtClean="0">
                <a:solidFill>
                  <a:srgbClr val="FF0000"/>
                </a:solidFill>
              </a:rPr>
              <a:t>small loops of DNA (“plasmids”) </a:t>
            </a:r>
            <a:r>
              <a:rPr lang="en-US" dirty="0" smtClean="0"/>
              <a:t>which can be transmitted from one bacteria to another</a:t>
            </a:r>
          </a:p>
          <a:p>
            <a:pPr lvl="3"/>
            <a:r>
              <a:rPr lang="en-US" dirty="0" smtClean="0"/>
              <a:t>Transmitted through </a:t>
            </a:r>
            <a:r>
              <a:rPr lang="en-US" dirty="0" smtClean="0">
                <a:solidFill>
                  <a:srgbClr val="FF0000"/>
                </a:solidFill>
              </a:rPr>
              <a:t>conjugation</a:t>
            </a:r>
            <a:r>
              <a:rPr lang="en-US" dirty="0" smtClean="0"/>
              <a:t> (sexual reproduction) or viruses</a:t>
            </a:r>
          </a:p>
          <a:p>
            <a:pPr lvl="4"/>
            <a:r>
              <a:rPr lang="en-US" dirty="0" smtClean="0"/>
              <a:t>Makes bacteria amazingly adaptable!</a:t>
            </a:r>
          </a:p>
          <a:p>
            <a:pPr lvl="4"/>
            <a:r>
              <a:rPr lang="en-US" dirty="0" smtClean="0"/>
              <a:t>Beneficial genes may spread rapidly through a bacterial population</a:t>
            </a:r>
            <a:endParaRPr lang="en-US" dirty="0"/>
          </a:p>
        </p:txBody>
      </p:sp>
      <p:pic>
        <p:nvPicPr>
          <p:cNvPr id="4" name="Picture 3" descr="nucleo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810000"/>
            <a:ext cx="4141076" cy="2501900"/>
          </a:xfrm>
          <a:prstGeom prst="rect">
            <a:avLst/>
          </a:prstGeom>
        </p:spPr>
      </p:pic>
      <p:pic>
        <p:nvPicPr>
          <p:cNvPr id="5" name="Picture 4" descr="plasm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295400"/>
            <a:ext cx="3812228" cy="1950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Eubacteria</a:t>
            </a:r>
            <a:r>
              <a:rPr lang="en-US" dirty="0" smtClean="0"/>
              <a:t> 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 membrane-bound organelles</a:t>
            </a:r>
          </a:p>
          <a:p>
            <a:pPr lvl="1"/>
            <a:r>
              <a:rPr lang="en-US" dirty="0" smtClean="0"/>
              <a:t>Photosynthetic bacteria (ex “</a:t>
            </a:r>
            <a:r>
              <a:rPr lang="en-US" dirty="0" err="1" smtClean="0"/>
              <a:t>cyanobacteria</a:t>
            </a:r>
            <a:r>
              <a:rPr lang="en-US" dirty="0" smtClean="0"/>
              <a:t>”) may be filled with tightly packed inner folds of the outer membrane</a:t>
            </a:r>
          </a:p>
          <a:p>
            <a:pPr lvl="2"/>
            <a:r>
              <a:rPr lang="en-US" dirty="0" smtClean="0"/>
              <a:t>Increases potential surface area for photosynthesis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Cell membrane surrounded by a cell wall</a:t>
            </a:r>
          </a:p>
          <a:p>
            <a:pPr lvl="1"/>
            <a:r>
              <a:rPr lang="en-US" dirty="0" smtClean="0"/>
              <a:t>*except in one group! = </a:t>
            </a:r>
            <a:r>
              <a:rPr lang="en-US" dirty="0" err="1" smtClean="0"/>
              <a:t>mollicutes</a:t>
            </a:r>
            <a:r>
              <a:rPr lang="en-US" dirty="0" smtClean="0"/>
              <a:t>/</a:t>
            </a:r>
            <a:r>
              <a:rPr lang="en-US" dirty="0" err="1" smtClean="0"/>
              <a:t>mycoplasmas</a:t>
            </a:r>
            <a:endParaRPr lang="en-US" dirty="0" smtClean="0"/>
          </a:p>
          <a:p>
            <a:pPr lvl="1"/>
            <a:r>
              <a:rPr lang="en-US" dirty="0" smtClean="0"/>
              <a:t>Composition of cell wall varies</a:t>
            </a:r>
          </a:p>
          <a:p>
            <a:pPr lvl="2"/>
            <a:r>
              <a:rPr lang="en-US" dirty="0" smtClean="0"/>
              <a:t>Important tool for identification/classification</a:t>
            </a:r>
            <a:endParaRPr lang="en-US" dirty="0"/>
          </a:p>
        </p:txBody>
      </p:sp>
      <p:pic>
        <p:nvPicPr>
          <p:cNvPr id="4" name="Picture 3" descr="cyanobacte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6019800"/>
            <a:ext cx="2923082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SHAPES</a:t>
            </a:r>
            <a:br>
              <a:rPr lang="en-US" dirty="0" smtClean="0"/>
            </a:br>
            <a:r>
              <a:rPr lang="en-US" sz="2200" dirty="0" smtClean="0"/>
              <a:t>- important identification &amp; classification tool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Basic Types</a:t>
            </a:r>
          </a:p>
          <a:p>
            <a:pPr lvl="1"/>
            <a:r>
              <a:rPr lang="en-US" dirty="0" smtClean="0"/>
              <a:t>1. Bacilli (singular = bacillus)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Rod-shaped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Most common</a:t>
            </a:r>
          </a:p>
          <a:p>
            <a:pPr lvl="2"/>
            <a:r>
              <a:rPr lang="en-US" i="1" dirty="0" smtClean="0"/>
              <a:t>Escherichia coli </a:t>
            </a:r>
            <a:r>
              <a:rPr lang="en-US" dirty="0" smtClean="0"/>
              <a:t>that lives in your intestines</a:t>
            </a:r>
          </a:p>
          <a:p>
            <a:pPr lvl="2"/>
            <a:r>
              <a:rPr lang="en-US" i="1" dirty="0" smtClean="0"/>
              <a:t>Lactobacillus spp</a:t>
            </a:r>
            <a:r>
              <a:rPr lang="en-US" dirty="0" smtClean="0"/>
              <a:t>. = tooth decay, yogurt</a:t>
            </a:r>
          </a:p>
          <a:p>
            <a:pPr lvl="2"/>
            <a:r>
              <a:rPr lang="en-US" i="1" dirty="0" smtClean="0"/>
              <a:t>Bacillus </a:t>
            </a:r>
            <a:r>
              <a:rPr lang="en-US" i="1" dirty="0" err="1" smtClean="0"/>
              <a:t>anthracis</a:t>
            </a:r>
            <a:r>
              <a:rPr lang="en-US" i="1" dirty="0" smtClean="0"/>
              <a:t> </a:t>
            </a:r>
            <a:r>
              <a:rPr lang="en-US" dirty="0" smtClean="0"/>
              <a:t>= anthrax in sheep, cattle, and humans</a:t>
            </a:r>
            <a:endParaRPr lang="en-US" dirty="0"/>
          </a:p>
        </p:txBody>
      </p:sp>
      <p:pic>
        <p:nvPicPr>
          <p:cNvPr id="4" name="Picture 3" descr="bacillus anthrac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447800"/>
            <a:ext cx="2921000" cy="2921000"/>
          </a:xfrm>
          <a:prstGeom prst="rect">
            <a:avLst/>
          </a:prstGeom>
        </p:spPr>
      </p:pic>
      <p:pic>
        <p:nvPicPr>
          <p:cNvPr id="5" name="Picture 4" descr="escherichia co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038600"/>
            <a:ext cx="2514600" cy="2514600"/>
          </a:xfrm>
          <a:prstGeom prst="rect">
            <a:avLst/>
          </a:prstGeom>
        </p:spPr>
      </p:pic>
      <p:pic>
        <p:nvPicPr>
          <p:cNvPr id="6" name="Picture 5" descr="lactobacill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1981200"/>
            <a:ext cx="2743200" cy="2743200"/>
          </a:xfrm>
          <a:prstGeom prst="rect">
            <a:avLst/>
          </a:prstGeom>
        </p:spPr>
      </p:pic>
      <p:pic>
        <p:nvPicPr>
          <p:cNvPr id="7" name="Picture 6" descr="anthrax on the ha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1066800"/>
            <a:ext cx="3505200" cy="280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 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COCCI (singular = </a:t>
            </a:r>
            <a:r>
              <a:rPr lang="en-US" dirty="0" err="1" smtClean="0"/>
              <a:t>coccus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Spherical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Very common</a:t>
            </a:r>
          </a:p>
          <a:p>
            <a:pPr lvl="1"/>
            <a:r>
              <a:rPr lang="en-US" dirty="0" smtClean="0"/>
              <a:t>Streptococcus </a:t>
            </a:r>
            <a:r>
              <a:rPr lang="en-US" dirty="0" err="1" smtClean="0"/>
              <a:t>spp</a:t>
            </a:r>
            <a:r>
              <a:rPr lang="en-US" dirty="0" smtClean="0"/>
              <a:t> = strep throat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Strepto</a:t>
            </a:r>
            <a:r>
              <a:rPr lang="en-US" dirty="0" smtClean="0"/>
              <a:t>” = chain</a:t>
            </a:r>
          </a:p>
          <a:p>
            <a:pPr lvl="1"/>
            <a:r>
              <a:rPr lang="en-US" dirty="0" smtClean="0"/>
              <a:t>Staphylococcus </a:t>
            </a:r>
            <a:r>
              <a:rPr lang="en-US" dirty="0" err="1" smtClean="0"/>
              <a:t>spp</a:t>
            </a:r>
            <a:r>
              <a:rPr lang="en-US" dirty="0" smtClean="0"/>
              <a:t> = gangrene in untreated wounds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staphylo</a:t>
            </a:r>
            <a:r>
              <a:rPr lang="en-US" dirty="0" smtClean="0"/>
              <a:t>” = cluster</a:t>
            </a:r>
          </a:p>
        </p:txBody>
      </p:sp>
      <p:pic>
        <p:nvPicPr>
          <p:cNvPr id="4" name="Picture 3" descr="cocc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209800"/>
            <a:ext cx="3937000" cy="3963423"/>
          </a:xfrm>
          <a:prstGeom prst="rect">
            <a:avLst/>
          </a:prstGeom>
        </p:spPr>
      </p:pic>
      <p:pic>
        <p:nvPicPr>
          <p:cNvPr id="5" name="Picture 4" descr="strep thro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143000"/>
            <a:ext cx="3314700" cy="2241369"/>
          </a:xfrm>
          <a:prstGeom prst="rect">
            <a:avLst/>
          </a:prstGeom>
        </p:spPr>
      </p:pic>
      <p:pic>
        <p:nvPicPr>
          <p:cNvPr id="6" name="Picture 5" descr="streptococc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505200"/>
            <a:ext cx="3919369" cy="2922337"/>
          </a:xfrm>
          <a:prstGeom prst="rect">
            <a:avLst/>
          </a:prstGeom>
        </p:spPr>
      </p:pic>
      <p:pic>
        <p:nvPicPr>
          <p:cNvPr id="7" name="Picture 6" descr="gangre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505200"/>
            <a:ext cx="2971800" cy="2377440"/>
          </a:xfrm>
          <a:prstGeom prst="rect">
            <a:avLst/>
          </a:prstGeom>
        </p:spPr>
      </p:pic>
      <p:pic>
        <p:nvPicPr>
          <p:cNvPr id="8" name="Picture 7" descr="staphylococc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1066800"/>
            <a:ext cx="3371851" cy="2528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 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Spirilla</a:t>
            </a:r>
            <a:r>
              <a:rPr lang="en-US" dirty="0" smtClean="0"/>
              <a:t> or spirochete (singular = </a:t>
            </a:r>
            <a:r>
              <a:rPr lang="en-US" dirty="0" err="1" smtClean="0"/>
              <a:t>spirillum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Spiral-shaped</a:t>
            </a:r>
          </a:p>
          <a:p>
            <a:pPr lvl="1"/>
            <a:r>
              <a:rPr lang="en-US" dirty="0" smtClean="0"/>
              <a:t>Largest in size &amp; easiest to identify</a:t>
            </a:r>
          </a:p>
          <a:p>
            <a:pPr lvl="1"/>
            <a:r>
              <a:rPr lang="en-US" i="1" dirty="0" err="1" smtClean="0"/>
              <a:t>Treponema</a:t>
            </a:r>
            <a:r>
              <a:rPr lang="en-US" i="1" dirty="0" smtClean="0"/>
              <a:t> </a:t>
            </a:r>
            <a:r>
              <a:rPr lang="en-US" i="1" dirty="0" err="1" smtClean="0"/>
              <a:t>pallidum</a:t>
            </a:r>
            <a:r>
              <a:rPr lang="en-US" i="1" dirty="0" smtClean="0"/>
              <a:t> </a:t>
            </a:r>
            <a:r>
              <a:rPr lang="en-US" dirty="0" smtClean="0"/>
              <a:t>– causes syphilis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A. General Characteristics of Viruses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Viruses are infectious agents with both living &amp; nonliving characteristics</a:t>
            </a:r>
          </a:p>
          <a:p>
            <a:pPr lvl="1"/>
            <a:r>
              <a:rPr lang="en-US" dirty="0" smtClean="0"/>
              <a:t>They can infect animals, plants, and even other microorganisms</a:t>
            </a:r>
          </a:p>
          <a:p>
            <a:pPr lvl="2"/>
            <a:r>
              <a:rPr lang="en-US" dirty="0" smtClean="0"/>
              <a:t>1.  Living Characteristics of Viruses</a:t>
            </a:r>
          </a:p>
          <a:p>
            <a:pPr lvl="3"/>
            <a:r>
              <a:rPr lang="en-US" dirty="0" smtClean="0"/>
              <a:t>a. They reproduce at a fast rate, but only while in living host cells</a:t>
            </a:r>
          </a:p>
          <a:p>
            <a:pPr lvl="3"/>
            <a:r>
              <a:rPr lang="en-US" dirty="0" smtClean="0"/>
              <a:t>b. they can mutate</a:t>
            </a:r>
          </a:p>
          <a:p>
            <a:pPr lvl="2"/>
            <a:r>
              <a:rPr lang="en-US" dirty="0" smtClean="0"/>
              <a:t>2. Nonliving Characteristics of Viruses</a:t>
            </a:r>
          </a:p>
          <a:p>
            <a:pPr lvl="3"/>
            <a:r>
              <a:rPr lang="en-US" dirty="0" smtClean="0"/>
              <a:t>a. they are </a:t>
            </a:r>
            <a:r>
              <a:rPr lang="en-US" dirty="0" err="1" smtClean="0"/>
              <a:t>acellular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 contain no cytoplasm or organelles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b. don’t carry out metabolic activities on their own  must replicate using host cell’s metabolic machinery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c. they possess DNA or RNA, but never both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 Staining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 Stain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by Danish physician Hans Christian Gram in 1884</a:t>
            </a:r>
          </a:p>
          <a:p>
            <a:pPr lvl="1"/>
            <a:r>
              <a:rPr lang="en-US" dirty="0" smtClean="0"/>
              <a:t>Most widespread method of bacterial classification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Identifies content of bacterial cell wall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Gram Stain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fix smear of bacteria to a slide</a:t>
            </a:r>
          </a:p>
          <a:p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Primary Stain </a:t>
            </a:r>
            <a:r>
              <a:rPr lang="en-US" dirty="0" smtClean="0"/>
              <a:t>= flood slide with Crystal Violet for 10 sec. (</a:t>
            </a:r>
            <a:r>
              <a:rPr lang="en-US" sz="2000" dirty="0" smtClean="0"/>
              <a:t>wash with water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3. </a:t>
            </a:r>
            <a:r>
              <a:rPr lang="en-US" dirty="0" smtClean="0">
                <a:solidFill>
                  <a:srgbClr val="FF0000"/>
                </a:solidFill>
              </a:rPr>
              <a:t>Mordant</a:t>
            </a:r>
            <a:r>
              <a:rPr lang="en-US" dirty="0" smtClean="0"/>
              <a:t> = flood with Gram’s Iodine for 10 sec. (</a:t>
            </a:r>
            <a:r>
              <a:rPr lang="en-US" sz="2000" dirty="0" smtClean="0"/>
              <a:t>wash with water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4. </a:t>
            </a:r>
            <a:r>
              <a:rPr lang="en-US" dirty="0" err="1" smtClean="0">
                <a:solidFill>
                  <a:srgbClr val="FF0000"/>
                </a:solidFill>
              </a:rPr>
              <a:t>Decolorizer</a:t>
            </a:r>
            <a:r>
              <a:rPr lang="en-US" dirty="0" smtClean="0"/>
              <a:t> = 95% ethanol/ethyl alcohol (</a:t>
            </a:r>
            <a:r>
              <a:rPr lang="en-US" sz="2000" dirty="0" smtClean="0"/>
              <a:t>wash with water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5. </a:t>
            </a:r>
            <a:r>
              <a:rPr lang="en-US" dirty="0" smtClean="0">
                <a:solidFill>
                  <a:srgbClr val="FF0000"/>
                </a:solidFill>
              </a:rPr>
              <a:t>Secondary Stain </a:t>
            </a:r>
            <a:r>
              <a:rPr lang="en-US" dirty="0" smtClean="0"/>
              <a:t>= Flood with </a:t>
            </a:r>
            <a:r>
              <a:rPr lang="en-US" dirty="0" err="1" smtClean="0"/>
              <a:t>Safranin</a:t>
            </a:r>
            <a:r>
              <a:rPr lang="en-US" dirty="0" smtClean="0"/>
              <a:t>(pink) for 10 sec. (</a:t>
            </a:r>
            <a:r>
              <a:rPr lang="en-US" sz="2000" dirty="0" smtClean="0"/>
              <a:t>wash with water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6. Air dry</a:t>
            </a:r>
          </a:p>
          <a:p>
            <a:r>
              <a:rPr lang="en-US" dirty="0" smtClean="0"/>
              <a:t>7. Focus under light microscope to view outcome of bacterial appearance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Types of Cell 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Gram Negative</a:t>
            </a:r>
            <a:r>
              <a:rPr lang="en-US" dirty="0" smtClean="0"/>
              <a:t> (G-)</a:t>
            </a:r>
          </a:p>
          <a:p>
            <a:r>
              <a:rPr lang="en-US" dirty="0" smtClean="0"/>
              <a:t>Appear bright pink/red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membrane around cell wall made of </a:t>
            </a:r>
            <a:r>
              <a:rPr lang="en-US" dirty="0" err="1" smtClean="0">
                <a:solidFill>
                  <a:srgbClr val="FF0000"/>
                </a:solidFill>
              </a:rPr>
              <a:t>Lypopolysaccharide</a:t>
            </a:r>
            <a:r>
              <a:rPr lang="en-US" dirty="0" smtClean="0">
                <a:solidFill>
                  <a:srgbClr val="FF0000"/>
                </a:solidFill>
              </a:rPr>
              <a:t> (LPS)</a:t>
            </a:r>
          </a:p>
          <a:p>
            <a:pPr lvl="1"/>
            <a:r>
              <a:rPr lang="en-US" dirty="0" smtClean="0"/>
              <a:t>Crystal Violet can’t penetrate LPS &amp; is washed away with ethanol</a:t>
            </a:r>
          </a:p>
          <a:p>
            <a:r>
              <a:rPr lang="en-US" dirty="0" smtClean="0"/>
              <a:t>75% of known bacteria G-</a:t>
            </a:r>
          </a:p>
          <a:p>
            <a:r>
              <a:rPr lang="en-US" dirty="0" smtClean="0"/>
              <a:t>Include </a:t>
            </a:r>
            <a:r>
              <a:rPr lang="en-US" dirty="0" err="1" smtClean="0"/>
              <a:t>rickettsias</a:t>
            </a:r>
            <a:r>
              <a:rPr lang="en-US" dirty="0" smtClean="0"/>
              <a:t>, </a:t>
            </a:r>
            <a:r>
              <a:rPr lang="en-US" dirty="0" err="1" smtClean="0"/>
              <a:t>chlamydias</a:t>
            </a:r>
            <a:r>
              <a:rPr lang="en-US" dirty="0" smtClean="0"/>
              <a:t>, and photosynthetic bacteria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Gram Positive </a:t>
            </a:r>
            <a:r>
              <a:rPr lang="en-US" dirty="0" smtClean="0"/>
              <a:t>(G+)</a:t>
            </a:r>
          </a:p>
          <a:p>
            <a:r>
              <a:rPr lang="en-US" dirty="0" smtClean="0"/>
              <a:t>Appear purple/brown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Membrane rich in </a:t>
            </a:r>
            <a:r>
              <a:rPr lang="en-US" dirty="0" err="1" smtClean="0">
                <a:solidFill>
                  <a:srgbClr val="FF0000"/>
                </a:solidFill>
              </a:rPr>
              <a:t>peptidoglycan</a:t>
            </a:r>
            <a:r>
              <a:rPr lang="en-US" dirty="0" smtClean="0"/>
              <a:t>, attracts Crystal Violet</a:t>
            </a:r>
          </a:p>
          <a:p>
            <a:r>
              <a:rPr lang="en-US" dirty="0" smtClean="0"/>
              <a:t>No LPS layer</a:t>
            </a:r>
          </a:p>
          <a:p>
            <a:r>
              <a:rPr lang="en-US" dirty="0" smtClean="0"/>
              <a:t>All bacillus </a:t>
            </a:r>
            <a:endParaRPr lang="en-US" dirty="0"/>
          </a:p>
        </p:txBody>
      </p:sp>
      <p:pic>
        <p:nvPicPr>
          <p:cNvPr id="5" name="Picture 4" descr="gram negat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505200"/>
            <a:ext cx="3759200" cy="2819400"/>
          </a:xfrm>
          <a:prstGeom prst="rect">
            <a:avLst/>
          </a:prstGeom>
        </p:spPr>
      </p:pic>
      <p:pic>
        <p:nvPicPr>
          <p:cNvPr id="6" name="Picture 5" descr="gram-positive_bacte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352800"/>
            <a:ext cx="3828768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wall characteristics are related to disease-causing potential</a:t>
            </a:r>
          </a:p>
          <a:p>
            <a:pPr lvl="1"/>
            <a:r>
              <a:rPr lang="en-US" dirty="0" smtClean="0"/>
              <a:t>Effective way to </a:t>
            </a:r>
            <a:r>
              <a:rPr lang="en-US" dirty="0" smtClean="0">
                <a:solidFill>
                  <a:srgbClr val="FF0000"/>
                </a:solidFill>
              </a:rPr>
              <a:t>fight bacteria is by interfering with cell wall formation</a:t>
            </a:r>
          </a:p>
          <a:p>
            <a:pPr lvl="2"/>
            <a:r>
              <a:rPr lang="en-US" dirty="0" smtClean="0"/>
              <a:t>b/c eukaryotic cell walls and membranes don’t have similar chemical </a:t>
            </a:r>
            <a:r>
              <a:rPr lang="en-US" dirty="0" err="1" smtClean="0"/>
              <a:t>makeups</a:t>
            </a:r>
            <a:r>
              <a:rPr lang="en-US" dirty="0" smtClean="0"/>
              <a:t> to prokaryotes, the medicines used have no effect on the eukaryotic (plant or animal) cell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Squirm, glide, propulsion</a:t>
            </a:r>
          </a:p>
          <a:p>
            <a:r>
              <a:rPr lang="en-US" dirty="0" smtClean="0"/>
              <a:t>Flagella is different from those in eukaryotic cell</a:t>
            </a:r>
          </a:p>
          <a:p>
            <a:pPr lvl="1"/>
            <a:r>
              <a:rPr lang="en-US" dirty="0" smtClean="0"/>
              <a:t>Composed of protein (“</a:t>
            </a:r>
            <a:r>
              <a:rPr lang="en-US" dirty="0" err="1" smtClean="0"/>
              <a:t>flagellin</a:t>
            </a:r>
            <a:r>
              <a:rPr lang="en-US" dirty="0" smtClean="0"/>
              <a:t>”) not found in eukaryotes</a:t>
            </a:r>
          </a:p>
          <a:p>
            <a:pPr lvl="1"/>
            <a:r>
              <a:rPr lang="en-US" dirty="0" smtClean="0"/>
              <a:t>Rotates to propel organism instead of whip-like as in eukaryotes.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Conjugation</a:t>
            </a:r>
          </a:p>
          <a:p>
            <a:pPr lvl="1"/>
            <a:r>
              <a:rPr lang="en-US" dirty="0" smtClean="0"/>
              <a:t>Form of sexual reproduction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Swapping genetic information (plasmids)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Binary Fission</a:t>
            </a:r>
          </a:p>
          <a:p>
            <a:pPr lvl="1"/>
            <a:r>
              <a:rPr lang="en-US" dirty="0" smtClean="0"/>
              <a:t>Bacteria reproduce this way mostly</a:t>
            </a:r>
          </a:p>
          <a:p>
            <a:pPr lvl="1"/>
            <a:r>
              <a:rPr lang="en-US" dirty="0" smtClean="0"/>
              <a:t>Don’t go through mitosis b/c of DNA structure</a:t>
            </a:r>
          </a:p>
          <a:p>
            <a:pPr lvl="1"/>
            <a:r>
              <a:rPr lang="en-US" dirty="0" smtClean="0"/>
              <a:t>1. circular DNA is replicated</a:t>
            </a:r>
          </a:p>
          <a:p>
            <a:pPr lvl="1"/>
            <a:r>
              <a:rPr lang="en-US" dirty="0" smtClean="0"/>
              <a:t>2. cell splits into 2 identical cells each with same exact copy of DNA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MYCOPLASMAS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Smallest living thing discovered</a:t>
            </a:r>
          </a:p>
          <a:p>
            <a:r>
              <a:rPr lang="en-US" dirty="0" smtClean="0"/>
              <a:t>Minimum amt. of DNA for </a:t>
            </a:r>
            <a:r>
              <a:rPr lang="en-US" dirty="0" err="1" smtClean="0"/>
              <a:t>fxn</a:t>
            </a:r>
            <a:r>
              <a:rPr lang="en-US" dirty="0" smtClean="0"/>
              <a:t> cell</a:t>
            </a:r>
          </a:p>
          <a:p>
            <a:r>
              <a:rPr lang="en-US" dirty="0" smtClean="0"/>
              <a:t>no cell wall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Intracellular plant or animal parasites</a:t>
            </a:r>
          </a:p>
          <a:p>
            <a:pPr lvl="1"/>
            <a:r>
              <a:rPr lang="en-US" dirty="0" smtClean="0"/>
              <a:t>Protects them from changes in environmental &amp; water pressures</a:t>
            </a:r>
          </a:p>
          <a:p>
            <a:r>
              <a:rPr lang="en-US" dirty="0" smtClean="0"/>
              <a:t>Penicillin (kills most bacteria by interfering with cell wall </a:t>
            </a:r>
            <a:r>
              <a:rPr lang="en-US" dirty="0" err="1" smtClean="0"/>
              <a:t>fxn</a:t>
            </a:r>
            <a:r>
              <a:rPr lang="en-US" dirty="0" smtClean="0"/>
              <a:t>) doesn’t work against </a:t>
            </a:r>
            <a:r>
              <a:rPr lang="en-US" dirty="0" err="1" smtClean="0"/>
              <a:t>Mycoplasmas</a:t>
            </a:r>
            <a:r>
              <a:rPr lang="en-US" dirty="0" smtClean="0"/>
              <a:t> because they don’t have a cell wall!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 &amp;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Human </a:t>
            </a:r>
            <a:r>
              <a:rPr lang="en-US" dirty="0" err="1" smtClean="0"/>
              <a:t>microbiota</a:t>
            </a:r>
            <a:r>
              <a:rPr lang="en-US" dirty="0" smtClean="0"/>
              <a:t> (or “flora”) – </a:t>
            </a:r>
            <a:r>
              <a:rPr lang="en-US" dirty="0" smtClean="0">
                <a:solidFill>
                  <a:srgbClr val="FF0000"/>
                </a:solidFill>
              </a:rPr>
              <a:t>microbial inhabitants of the human host</a:t>
            </a:r>
          </a:p>
          <a:p>
            <a:pPr lvl="1"/>
            <a:r>
              <a:rPr lang="en-US" dirty="0" smtClean="0"/>
              <a:t>About ½ of cells are bacterial cells</a:t>
            </a:r>
          </a:p>
          <a:p>
            <a:pPr lvl="1"/>
            <a:r>
              <a:rPr lang="en-US" dirty="0" smtClean="0"/>
              <a:t>Resident </a:t>
            </a:r>
            <a:r>
              <a:rPr lang="en-US" dirty="0" err="1" smtClean="0"/>
              <a:t>microbiota</a:t>
            </a:r>
            <a:r>
              <a:rPr lang="en-US" dirty="0" smtClean="0"/>
              <a:t> – form stable relationships with us</a:t>
            </a:r>
          </a:p>
          <a:p>
            <a:pPr lvl="1"/>
            <a:r>
              <a:rPr lang="en-US" dirty="0" smtClean="0"/>
              <a:t>Transient </a:t>
            </a:r>
            <a:r>
              <a:rPr lang="en-US" dirty="0" err="1" smtClean="0"/>
              <a:t>microbiota</a:t>
            </a:r>
            <a:r>
              <a:rPr lang="en-US" dirty="0" smtClean="0"/>
              <a:t> – just passing through</a:t>
            </a:r>
          </a:p>
          <a:p>
            <a:pPr lvl="2"/>
            <a:r>
              <a:rPr lang="en-US" dirty="0" smtClean="0"/>
              <a:t>Include Opportunistic Pathogens (cause disease if given the chance)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sz="3900" dirty="0" smtClean="0"/>
              <a:t>Where does the </a:t>
            </a:r>
            <a:r>
              <a:rPr lang="en-US" sz="3900" dirty="0" err="1" smtClean="0"/>
              <a:t>microbiota</a:t>
            </a:r>
            <a:r>
              <a:rPr lang="en-US" sz="3900" dirty="0" smtClean="0"/>
              <a:t> come from?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Fetus is sterile (or nearly)</a:t>
            </a:r>
          </a:p>
          <a:p>
            <a:pPr lvl="1"/>
            <a:r>
              <a:rPr lang="en-US" dirty="0" smtClean="0"/>
              <a:t>Newborn picks up some bacteria in birth canal, most others in hospital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Newborn flora resembles that of sick adult </a:t>
            </a:r>
            <a:r>
              <a:rPr lang="en-US" dirty="0" smtClean="0"/>
              <a:t>(rapidly multiplying)</a:t>
            </a:r>
          </a:p>
          <a:p>
            <a:pPr lvl="1"/>
            <a:r>
              <a:rPr lang="en-US" dirty="0" smtClean="0"/>
              <a:t>By 2 years, </a:t>
            </a:r>
            <a:r>
              <a:rPr lang="en-US" dirty="0" err="1" smtClean="0"/>
              <a:t>microbiota</a:t>
            </a:r>
            <a:r>
              <a:rPr lang="en-US" dirty="0" smtClean="0"/>
              <a:t> relationship matures to resemble adult ecosystem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to define a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Contain only one type of nucleic acid, DNA or RNA, but not both</a:t>
            </a:r>
          </a:p>
          <a:p>
            <a:r>
              <a:rPr lang="en-US" dirty="0" smtClean="0"/>
              <a:t>B. They are totally </a:t>
            </a:r>
            <a:r>
              <a:rPr lang="en-US" dirty="0" smtClean="0">
                <a:solidFill>
                  <a:srgbClr val="FF0000"/>
                </a:solidFill>
              </a:rPr>
              <a:t>dependent on a host cell </a:t>
            </a:r>
            <a:r>
              <a:rPr lang="en-US" dirty="0" smtClean="0"/>
              <a:t>for replication (obligate intracellular parasites)</a:t>
            </a:r>
          </a:p>
          <a:p>
            <a:r>
              <a:rPr lang="en-US" dirty="0" smtClean="0"/>
              <a:t>C. Viral components must </a:t>
            </a:r>
            <a:r>
              <a:rPr lang="en-US" dirty="0" smtClean="0">
                <a:solidFill>
                  <a:srgbClr val="FF0000"/>
                </a:solidFill>
              </a:rPr>
              <a:t>assemble</a:t>
            </a:r>
            <a:r>
              <a:rPr lang="en-US" dirty="0" smtClean="0"/>
              <a:t> into complete viruses to go from one host cell to another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3. What is resident </a:t>
            </a:r>
            <a:r>
              <a:rPr lang="en-US" sz="3500" dirty="0" err="1" smtClean="0"/>
              <a:t>microbiota</a:t>
            </a:r>
            <a:r>
              <a:rPr lang="en-US" sz="3500" dirty="0" smtClean="0"/>
              <a:t> good for?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Symbiosis = general term for association b/w microbes &amp; us</a:t>
            </a:r>
          </a:p>
          <a:p>
            <a:pPr lvl="1"/>
            <a:r>
              <a:rPr lang="en-US" dirty="0" smtClean="0"/>
              <a:t>Mutualism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both us &amp; bacteria benefit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Commensalism 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microbe benefits w/o helping or harming us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Parasitism 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microbe benefits &amp; harms us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EXAMPLES of mutualism</a:t>
            </a:r>
          </a:p>
          <a:p>
            <a:pPr lvl="2"/>
            <a:r>
              <a:rPr lang="en-US" dirty="0" err="1" smtClean="0">
                <a:sym typeface="Wingdings" pitchFamily="2" charset="2"/>
              </a:rPr>
              <a:t>Immunoprotection</a:t>
            </a:r>
            <a:r>
              <a:rPr lang="en-US" dirty="0" smtClean="0">
                <a:sym typeface="Wingdings" pitchFamily="2" charset="2"/>
              </a:rPr>
              <a:t>: providing antigens that help ward off later infections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Vitamin absorption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Commensalism can become parasitism due to changes in location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Where the </a:t>
            </a:r>
            <a:r>
              <a:rPr lang="en-US" dirty="0" err="1" smtClean="0"/>
              <a:t>microbiota</a:t>
            </a:r>
            <a:r>
              <a:rPr lang="en-US" dirty="0" smtClean="0"/>
              <a:t> is (and isn’t)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Bacteria are NOT found (in healthy humans)…</a:t>
            </a:r>
          </a:p>
          <a:p>
            <a:pPr lvl="1"/>
            <a:r>
              <a:rPr lang="en-US" dirty="0" smtClean="0"/>
              <a:t>Blood: called </a:t>
            </a:r>
            <a:r>
              <a:rPr lang="en-US" dirty="0" err="1" smtClean="0"/>
              <a:t>bacteremia</a:t>
            </a:r>
            <a:r>
              <a:rPr lang="en-US" dirty="0" smtClean="0"/>
              <a:t>, blood poisoning, or septicemia</a:t>
            </a:r>
          </a:p>
          <a:p>
            <a:pPr lvl="1"/>
            <a:r>
              <a:rPr lang="en-US" dirty="0" smtClean="0"/>
              <a:t>Cerebrospinal fluid (CSF): tissue surrounding brain &amp; spinal chord… called Meningitis</a:t>
            </a:r>
          </a:p>
          <a:p>
            <a:pPr lvl="1"/>
            <a:r>
              <a:rPr lang="en-US" dirty="0" smtClean="0"/>
              <a:t>Tissues</a:t>
            </a:r>
          </a:p>
          <a:p>
            <a:pPr lvl="2"/>
            <a:r>
              <a:rPr lang="en-US" dirty="0" smtClean="0"/>
              <a:t>Lungs </a:t>
            </a:r>
            <a:r>
              <a:rPr lang="en-US" dirty="0" smtClean="0">
                <a:sym typeface="Wingdings" pitchFamily="2" charset="2"/>
              </a:rPr>
              <a:t> pneumonia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Heart  </a:t>
            </a:r>
            <a:r>
              <a:rPr lang="en-US" dirty="0" err="1" smtClean="0">
                <a:sym typeface="Wingdings" pitchFamily="2" charset="2"/>
              </a:rPr>
              <a:t>endocarditis</a:t>
            </a:r>
            <a:endParaRPr lang="en-US" dirty="0" smtClean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Brain  encephalitis</a:t>
            </a:r>
            <a:endParaRPr lang="en-US" dirty="0" smtClean="0"/>
          </a:p>
          <a:p>
            <a:pPr lvl="1"/>
            <a:r>
              <a:rPr lang="en-US" dirty="0" smtClean="0"/>
              <a:t>Where bacteria are (every exposed area)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Skin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Nasal area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Eyes &amp; ears</a:t>
            </a:r>
          </a:p>
          <a:p>
            <a:pPr lvl="2"/>
            <a:r>
              <a:rPr lang="en-US" dirty="0" smtClean="0"/>
              <a:t>Alimentary canal (mouth to anus) and genitourinary tract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What we do to keep out transients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Nature of mucosal surface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DNA or RNA core enclosed in a protein coat(</a:t>
            </a:r>
            <a:r>
              <a:rPr lang="en-US" dirty="0" err="1" smtClean="0">
                <a:solidFill>
                  <a:srgbClr val="FF0000"/>
                </a:solidFill>
              </a:rPr>
              <a:t>capsid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Genetic material only codes for making copies of the virus… no metabolic processes</a:t>
            </a:r>
          </a:p>
          <a:p>
            <a:r>
              <a:rPr lang="en-US" dirty="0" smtClean="0"/>
              <a:t>2. May have a viral envelope consisting of phospholipids around the </a:t>
            </a:r>
            <a:r>
              <a:rPr lang="en-US" dirty="0" err="1" smtClean="0"/>
              <a:t>capsid</a:t>
            </a:r>
            <a:endParaRPr lang="en-US" dirty="0" smtClean="0"/>
          </a:p>
          <a:p>
            <a:r>
              <a:rPr lang="en-US" dirty="0" smtClean="0"/>
              <a:t>3. No nucleus, cytoplasm, or membranes</a:t>
            </a:r>
          </a:p>
          <a:p>
            <a:r>
              <a:rPr lang="en-US" dirty="0" smtClean="0"/>
              <a:t>4. </a:t>
            </a:r>
            <a:r>
              <a:rPr lang="en-US" dirty="0" smtClean="0">
                <a:solidFill>
                  <a:srgbClr val="FF0000"/>
                </a:solidFill>
              </a:rPr>
              <a:t>Smaller than a bacterial cell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vi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3200400"/>
            <a:ext cx="2590800" cy="3208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obligate intracellular parasites </a:t>
            </a:r>
            <a:r>
              <a:rPr lang="en-US" dirty="0" smtClean="0"/>
              <a:t>(require a host cell to replicate)</a:t>
            </a:r>
          </a:p>
          <a:p>
            <a:r>
              <a:rPr lang="en-US" dirty="0" smtClean="0"/>
              <a:t>2. do not carry out cellular </a:t>
            </a:r>
            <a:r>
              <a:rPr lang="en-US" dirty="0" err="1" smtClean="0"/>
              <a:t>fxns</a:t>
            </a:r>
            <a:r>
              <a:rPr lang="en-US" dirty="0" smtClean="0"/>
              <a:t> (</a:t>
            </a:r>
            <a:r>
              <a:rPr lang="en-US" dirty="0" err="1" smtClean="0"/>
              <a:t>ie</a:t>
            </a:r>
            <a:r>
              <a:rPr lang="en-US" dirty="0" smtClean="0"/>
              <a:t> respiration)</a:t>
            </a:r>
          </a:p>
          <a:p>
            <a:r>
              <a:rPr lang="en-US" dirty="0" smtClean="0"/>
              <a:t>3. do not generate metabolic activity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bacteriophage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0000"/>
                </a:solidFill>
              </a:rPr>
              <a:t>virus that infects bacteria</a:t>
            </a:r>
          </a:p>
          <a:p>
            <a:pPr lvl="1"/>
            <a:r>
              <a:rPr lang="en-US" dirty="0" smtClean="0"/>
              <a:t>T1-T7 are </a:t>
            </a:r>
            <a:r>
              <a:rPr lang="en-US" dirty="0" err="1" smtClean="0"/>
              <a:t>bacteriophages</a:t>
            </a:r>
            <a:r>
              <a:rPr lang="en-US" dirty="0" smtClean="0"/>
              <a:t> that infect common intestinal bacterium </a:t>
            </a:r>
            <a:r>
              <a:rPr lang="en-US" i="1" dirty="0" smtClean="0"/>
              <a:t>Escherichia coli </a:t>
            </a:r>
            <a:r>
              <a:rPr lang="en-US" dirty="0" smtClean="0"/>
              <a:t>(</a:t>
            </a:r>
            <a:r>
              <a:rPr lang="en-US" i="1" dirty="0" err="1" smtClean="0"/>
              <a:t>E.coli</a:t>
            </a:r>
            <a:r>
              <a:rPr lang="en-US" dirty="0" smtClean="0"/>
              <a:t>)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mycophage</a:t>
            </a:r>
            <a:r>
              <a:rPr lang="en-US" dirty="0" smtClean="0"/>
              <a:t> – virus that infects fungus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1. before a virus can enter &amp; replicate in a cell, it has to </a:t>
            </a:r>
            <a:r>
              <a:rPr lang="en-US" dirty="0" smtClean="0">
                <a:solidFill>
                  <a:srgbClr val="FF0000"/>
                </a:solidFill>
              </a:rPr>
              <a:t>recognize &amp; attach </a:t>
            </a:r>
            <a:r>
              <a:rPr lang="en-US" dirty="0" smtClean="0"/>
              <a:t>to a specific receptor site on the plasma membrane of the host cell</a:t>
            </a:r>
          </a:p>
          <a:p>
            <a:r>
              <a:rPr lang="en-US" dirty="0" smtClean="0"/>
              <a:t>2. proteins on the surface of each virus has a 3D shape that matches the shape of a molecule in the plasma membrane of its host cell</a:t>
            </a:r>
          </a:p>
          <a:p>
            <a:r>
              <a:rPr lang="en-US" dirty="0" smtClean="0"/>
              <a:t>3. once attached to the plasma membrane, the virus has to get inside the cell and </a:t>
            </a:r>
            <a:r>
              <a:rPr lang="en-US" dirty="0" smtClean="0">
                <a:solidFill>
                  <a:srgbClr val="FF0000"/>
                </a:solidFill>
              </a:rPr>
              <a:t>take over the cell’s metabolism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1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1600"/>
            <a:ext cx="537804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1066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FIND NEW HOST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12308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ATTACHMENT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3886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ENTRY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5486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REPLICATION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5410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ASSEMBLY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886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LYSIS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&amp;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RELEASE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LYTIC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Lytic</a:t>
            </a:r>
            <a:r>
              <a:rPr lang="en-US" dirty="0" smtClean="0"/>
              <a:t> Cycle – host cell is destroyed immediately</a:t>
            </a:r>
          </a:p>
          <a:p>
            <a:pPr lvl="1"/>
            <a:r>
              <a:rPr lang="en-US" dirty="0" smtClean="0"/>
              <a:t>ATTACHMENT – attach to a host cell</a:t>
            </a:r>
          </a:p>
          <a:p>
            <a:pPr lvl="1"/>
            <a:r>
              <a:rPr lang="en-US" dirty="0" smtClean="0"/>
              <a:t>ENTRY – insert genetic material </a:t>
            </a:r>
          </a:p>
          <a:p>
            <a:pPr lvl="1"/>
            <a:r>
              <a:rPr lang="en-US" dirty="0" smtClean="0"/>
              <a:t>REPLICATION – destroy host cell DNA/make new virus parts</a:t>
            </a:r>
          </a:p>
          <a:p>
            <a:pPr lvl="1"/>
            <a:r>
              <a:rPr lang="en-US" dirty="0" smtClean="0"/>
              <a:t>ASSEMBLY – assemble new virus particles into new viruses</a:t>
            </a:r>
          </a:p>
          <a:p>
            <a:pPr lvl="1"/>
            <a:r>
              <a:rPr lang="en-US" dirty="0" smtClean="0"/>
              <a:t>LYSES AND RELEASE – </a:t>
            </a:r>
            <a:r>
              <a:rPr lang="en-US" dirty="0" smtClean="0">
                <a:solidFill>
                  <a:srgbClr val="FF0000"/>
                </a:solidFill>
              </a:rPr>
              <a:t>burst host cell to release virus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Attach to a new host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LYSOGENIC CYCLE</a:t>
            </a:r>
            <a:endParaRPr lang="en-US" dirty="0"/>
          </a:p>
        </p:txBody>
      </p:sp>
      <p:pic>
        <p:nvPicPr>
          <p:cNvPr id="1026" name="Picture 2" descr="18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22592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1615</Words>
  <Application>Microsoft Office PowerPoint</Application>
  <PresentationFormat>On-screen Show (4:3)</PresentationFormat>
  <Paragraphs>215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MICROBES</vt:lpstr>
      <vt:lpstr>VIRUSES</vt:lpstr>
      <vt:lpstr>Criteria to define a virus</vt:lpstr>
      <vt:lpstr>STRUCTURE</vt:lpstr>
      <vt:lpstr>FUNCTION</vt:lpstr>
      <vt:lpstr>REPLICATION</vt:lpstr>
      <vt:lpstr>Slide 7</vt:lpstr>
      <vt:lpstr>LYTIC CYCLE</vt:lpstr>
      <vt:lpstr>LYSOGENIC CYCLE</vt:lpstr>
      <vt:lpstr>LYSOGENIC CYCLE</vt:lpstr>
      <vt:lpstr>Viral Diseases</vt:lpstr>
      <vt:lpstr>KINGDOM MONERA</vt:lpstr>
      <vt:lpstr>Slide 13</vt:lpstr>
      <vt:lpstr>ARCHAEBACTERIA</vt:lpstr>
      <vt:lpstr>EUBACTERIA</vt:lpstr>
      <vt:lpstr>Eubacteria cont…</vt:lpstr>
      <vt:lpstr>SHAPES - important identification &amp; classification tool</vt:lpstr>
      <vt:lpstr>SHAPES cont…</vt:lpstr>
      <vt:lpstr>SHAPES cont…</vt:lpstr>
      <vt:lpstr>Gram Staining</vt:lpstr>
      <vt:lpstr>Gram Stain Procedure</vt:lpstr>
      <vt:lpstr>Gram Stain Procedure</vt:lpstr>
      <vt:lpstr>2 Types of Cell Walls</vt:lpstr>
      <vt:lpstr>Slide 24</vt:lpstr>
      <vt:lpstr>LOCOMOTION</vt:lpstr>
      <vt:lpstr>REPRODUCTION</vt:lpstr>
      <vt:lpstr>MYCOPLASMAS</vt:lpstr>
      <vt:lpstr>Bacteria &amp; Humans</vt:lpstr>
      <vt:lpstr>2. Where does the microbiota come from?</vt:lpstr>
      <vt:lpstr>3. What is resident microbiota good for?</vt:lpstr>
      <vt:lpstr>4. Where the microbiota is (and isn’t)</vt:lpstr>
      <vt:lpstr>5. What we do to keep out transients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MICROBES</dc:title>
  <dc:creator>tstout</dc:creator>
  <cp:lastModifiedBy>tstout</cp:lastModifiedBy>
  <cp:revision>64</cp:revision>
  <dcterms:created xsi:type="dcterms:W3CDTF">2009-03-03T13:47:38Z</dcterms:created>
  <dcterms:modified xsi:type="dcterms:W3CDTF">2012-02-22T16:25:33Z</dcterms:modified>
</cp:coreProperties>
</file>