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3F6A-BB32-4391-8C98-BEA21B3D855B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ED77-2170-4C92-B224-83617E6BA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bkVhLJLG7u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KINGDOM PROTISTA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Euglenophyta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Euglenoids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Unicellular, aquatic</a:t>
            </a:r>
          </a:p>
          <a:p>
            <a:r>
              <a:rPr lang="en-US" dirty="0" smtClean="0"/>
              <a:t>Plant-like; </a:t>
            </a:r>
            <a:r>
              <a:rPr lang="en-US" smtClean="0">
                <a:solidFill>
                  <a:srgbClr val="00FF00"/>
                </a:solidFill>
              </a:rPr>
              <a:t>have </a:t>
            </a:r>
            <a:r>
              <a:rPr lang="en-US" smtClean="0">
                <a:solidFill>
                  <a:srgbClr val="00FF00"/>
                </a:solidFill>
              </a:rPr>
              <a:t>chlorophyll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Animal-like; </a:t>
            </a:r>
            <a:r>
              <a:rPr lang="en-US" dirty="0" smtClean="0">
                <a:solidFill>
                  <a:srgbClr val="00FF00"/>
                </a:solidFill>
              </a:rPr>
              <a:t>move &amp; can consume food if no light available</a:t>
            </a:r>
          </a:p>
          <a:p>
            <a:endParaRPr lang="en-US" dirty="0"/>
          </a:p>
        </p:txBody>
      </p:sp>
      <p:pic>
        <p:nvPicPr>
          <p:cNvPr id="4" name="Picture 3" descr="Eugl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429000"/>
            <a:ext cx="4627517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Bacillariophyta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(Diatoms)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Unicellular; aquatic</a:t>
            </a:r>
          </a:p>
          <a:p>
            <a:r>
              <a:rPr lang="en-US" dirty="0" smtClean="0"/>
              <a:t>Grouped by </a:t>
            </a:r>
            <a:r>
              <a:rPr lang="en-US" dirty="0" smtClean="0">
                <a:solidFill>
                  <a:srgbClr val="00FF00"/>
                </a:solidFill>
              </a:rPr>
              <a:t>shape</a:t>
            </a:r>
          </a:p>
          <a:p>
            <a:pPr lvl="1"/>
            <a:r>
              <a:rPr lang="en-US" dirty="0" smtClean="0"/>
              <a:t>Radial symmetry = </a:t>
            </a:r>
            <a:r>
              <a:rPr lang="en-US" dirty="0" smtClean="0">
                <a:solidFill>
                  <a:srgbClr val="00FF00"/>
                </a:solidFill>
              </a:rPr>
              <a:t>no distinct right or left sides</a:t>
            </a:r>
          </a:p>
          <a:p>
            <a:pPr lvl="1"/>
            <a:r>
              <a:rPr lang="en-US" dirty="0" smtClean="0"/>
              <a:t>Bilateral symmetry = </a:t>
            </a:r>
            <a:r>
              <a:rPr lang="en-US" dirty="0" smtClean="0">
                <a:solidFill>
                  <a:srgbClr val="00FF00"/>
                </a:solidFill>
              </a:rPr>
              <a:t>distinct right &amp; left sides (like humans)</a:t>
            </a:r>
          </a:p>
          <a:p>
            <a:r>
              <a:rPr lang="en-US" dirty="0" smtClean="0"/>
              <a:t>Shells</a:t>
            </a:r>
          </a:p>
          <a:p>
            <a:pPr lvl="1"/>
            <a:r>
              <a:rPr lang="en-US" dirty="0" smtClean="0"/>
              <a:t>Made of </a:t>
            </a:r>
            <a:r>
              <a:rPr lang="en-US" dirty="0" smtClean="0">
                <a:solidFill>
                  <a:srgbClr val="00FF00"/>
                </a:solidFill>
              </a:rPr>
              <a:t>silica</a:t>
            </a:r>
          </a:p>
          <a:p>
            <a:pPr lvl="1"/>
            <a:r>
              <a:rPr lang="en-US" dirty="0" smtClean="0"/>
              <a:t>2 halves fit together like a box &amp; lid</a:t>
            </a:r>
          </a:p>
          <a:p>
            <a:pPr lvl="1"/>
            <a:r>
              <a:rPr lang="en-US" dirty="0" smtClean="0"/>
              <a:t>Very intricate decorations (swirls &amp; grooves)</a:t>
            </a:r>
          </a:p>
        </p:txBody>
      </p:sp>
      <p:pic>
        <p:nvPicPr>
          <p:cNvPr id="5" name="Picture 4" descr="diat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581400"/>
            <a:ext cx="4189827" cy="307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Diatoms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Asexual</a:t>
            </a:r>
          </a:p>
          <a:p>
            <a:pPr lvl="2"/>
            <a:r>
              <a:rPr lang="en-US" dirty="0" smtClean="0"/>
              <a:t>Each ½ produces a new ½</a:t>
            </a:r>
          </a:p>
          <a:p>
            <a:pPr lvl="2"/>
            <a:r>
              <a:rPr lang="en-US" dirty="0" smtClean="0"/>
              <a:t>When they reach about ¼ of adult size </a:t>
            </a:r>
            <a:r>
              <a:rPr lang="en-US" dirty="0" smtClean="0">
                <a:sym typeface="Wingdings" pitchFamily="2" charset="2"/>
              </a:rPr>
              <a:t> sexual reproduction</a:t>
            </a:r>
            <a:endParaRPr lang="en-US" dirty="0" smtClean="0"/>
          </a:p>
          <a:p>
            <a:pPr lvl="1"/>
            <a:r>
              <a:rPr lang="en-US" dirty="0" smtClean="0"/>
              <a:t>Sexual</a:t>
            </a:r>
          </a:p>
          <a:p>
            <a:pPr lvl="2"/>
            <a:r>
              <a:rPr lang="en-US" dirty="0" smtClean="0"/>
              <a:t>Gametes (sex cells) are produced</a:t>
            </a:r>
          </a:p>
          <a:p>
            <a:pPr lvl="2"/>
            <a:r>
              <a:rPr lang="en-US" dirty="0" smtClean="0"/>
              <a:t>Fuse with another to form a zygote (diploid)</a:t>
            </a:r>
          </a:p>
          <a:p>
            <a:pPr lvl="2"/>
            <a:r>
              <a:rPr lang="en-US" dirty="0" smtClean="0"/>
              <a:t>Zygote grows to full-sized diatom</a:t>
            </a:r>
          </a:p>
          <a:p>
            <a:r>
              <a:rPr lang="en-US" dirty="0" smtClean="0"/>
              <a:t>Pigments</a:t>
            </a:r>
          </a:p>
          <a:p>
            <a:pPr lvl="1"/>
            <a:r>
              <a:rPr lang="en-US" dirty="0" smtClean="0"/>
              <a:t>Chlorophyll plus </a:t>
            </a:r>
            <a:r>
              <a:rPr lang="en-US" dirty="0" err="1" smtClean="0"/>
              <a:t>carotenoid</a:t>
            </a:r>
            <a:r>
              <a:rPr lang="en-US" dirty="0" smtClean="0"/>
              <a:t> = golden/yellow color</a:t>
            </a:r>
          </a:p>
          <a:p>
            <a:pPr lvl="1"/>
            <a:r>
              <a:rPr lang="en-US" dirty="0" smtClean="0"/>
              <a:t>Ocean sediments contain huge quantities; used for polishes &amp; added to highway paint!</a:t>
            </a:r>
          </a:p>
          <a:p>
            <a:endParaRPr lang="en-US" dirty="0"/>
          </a:p>
        </p:txBody>
      </p:sp>
      <p:pic>
        <p:nvPicPr>
          <p:cNvPr id="4" name="Picture 3" descr="diatom repro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045200" cy="440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Pyrrophyta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Dinoflagellates</a:t>
            </a:r>
            <a:r>
              <a:rPr lang="en-US" sz="2700" dirty="0" smtClean="0"/>
              <a:t> = spinning algae)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Unicellular; aquatic</a:t>
            </a:r>
          </a:p>
          <a:p>
            <a:r>
              <a:rPr lang="en-US" dirty="0" smtClean="0"/>
              <a:t>Cell walls = </a:t>
            </a:r>
            <a:r>
              <a:rPr lang="en-US" dirty="0" smtClean="0">
                <a:solidFill>
                  <a:srgbClr val="00FF00"/>
                </a:solidFill>
              </a:rPr>
              <a:t>thick cellulose plates</a:t>
            </a:r>
          </a:p>
          <a:p>
            <a:r>
              <a:rPr lang="en-US" dirty="0" smtClean="0"/>
              <a:t>Resembles helmets/suit of armor</a:t>
            </a:r>
          </a:p>
          <a:p>
            <a:r>
              <a:rPr lang="en-US" dirty="0" smtClean="0"/>
              <a:t>Move by </a:t>
            </a:r>
            <a:r>
              <a:rPr lang="en-US" dirty="0" smtClean="0">
                <a:solidFill>
                  <a:srgbClr val="00FF00"/>
                </a:solidFill>
              </a:rPr>
              <a:t>2 flagella that spin in grooves</a:t>
            </a:r>
          </a:p>
          <a:p>
            <a:r>
              <a:rPr lang="en-US" dirty="0" smtClean="0"/>
              <a:t>Important example = </a:t>
            </a:r>
            <a:r>
              <a:rPr lang="en-US" dirty="0" smtClean="0">
                <a:solidFill>
                  <a:srgbClr val="00FF00"/>
                </a:solidFill>
              </a:rPr>
              <a:t>Red Tide!</a:t>
            </a:r>
          </a:p>
          <a:p>
            <a:pPr lvl="1"/>
            <a:r>
              <a:rPr lang="en-US" dirty="0" smtClean="0"/>
              <a:t>Huge quantities of algae produce toxin that kills fish and contaminates shellfish </a:t>
            </a:r>
            <a:r>
              <a:rPr lang="en-US" dirty="0" smtClean="0">
                <a:sym typeface="Wingdings" pitchFamily="2" charset="2"/>
              </a:rPr>
              <a:t> can make people who eat them very sick</a:t>
            </a:r>
            <a:endParaRPr lang="en-US" dirty="0"/>
          </a:p>
        </p:txBody>
      </p:sp>
      <p:pic>
        <p:nvPicPr>
          <p:cNvPr id="4" name="Picture 3" descr="dinoflagella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581400"/>
            <a:ext cx="2619375" cy="2886075"/>
          </a:xfrm>
          <a:prstGeom prst="rect">
            <a:avLst/>
          </a:prstGeom>
        </p:spPr>
      </p:pic>
      <p:pic>
        <p:nvPicPr>
          <p:cNvPr id="5" name="Picture 4" descr="red t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24765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Rhodophyta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(Red Algae)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00FF00"/>
                </a:solidFill>
              </a:rPr>
              <a:t>Multicellular</a:t>
            </a:r>
            <a:r>
              <a:rPr lang="en-US" dirty="0" smtClean="0">
                <a:solidFill>
                  <a:srgbClr val="00FF00"/>
                </a:solidFill>
              </a:rPr>
              <a:t>; marine</a:t>
            </a:r>
          </a:p>
          <a:p>
            <a:r>
              <a:rPr lang="en-US" dirty="0" smtClean="0"/>
              <a:t>Adaptations</a:t>
            </a:r>
          </a:p>
          <a:p>
            <a:pPr lvl="1"/>
            <a:r>
              <a:rPr lang="en-US" dirty="0" smtClean="0"/>
              <a:t>Attach to rocks by holdfasts </a:t>
            </a:r>
            <a:r>
              <a:rPr lang="en-US" dirty="0" smtClean="0">
                <a:solidFill>
                  <a:srgbClr val="00FF00"/>
                </a:solidFill>
              </a:rPr>
              <a:t>(look like roots but they aren’t)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Red pigment (</a:t>
            </a:r>
            <a:r>
              <a:rPr lang="en-US" dirty="0" err="1" smtClean="0">
                <a:solidFill>
                  <a:srgbClr val="00FF00"/>
                </a:solidFill>
              </a:rPr>
              <a:t>phycoerythrin</a:t>
            </a:r>
            <a:r>
              <a:rPr lang="en-US" dirty="0" smtClean="0">
                <a:solidFill>
                  <a:srgbClr val="00FF00"/>
                </a:solidFill>
              </a:rPr>
              <a:t>) allows them to grow very deep in oceans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4" name="Picture 3" descr="red alga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9987" y="1524000"/>
            <a:ext cx="4517814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Phaeophyta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(Brown Algae)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FF00"/>
                </a:solidFill>
              </a:rPr>
              <a:t>Multicellular</a:t>
            </a:r>
            <a:r>
              <a:rPr lang="en-US" dirty="0" smtClean="0">
                <a:solidFill>
                  <a:srgbClr val="00FF00"/>
                </a:solidFill>
              </a:rPr>
              <a:t>; marine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Brown pigment (</a:t>
            </a:r>
            <a:r>
              <a:rPr lang="en-US" dirty="0" err="1" smtClean="0">
                <a:solidFill>
                  <a:srgbClr val="00FF00"/>
                </a:solidFill>
              </a:rPr>
              <a:t>fucoxanthin</a:t>
            </a:r>
            <a:r>
              <a:rPr lang="en-US" dirty="0" smtClean="0">
                <a:solidFill>
                  <a:srgbClr val="00FF00"/>
                </a:solidFill>
              </a:rPr>
              <a:t>)</a:t>
            </a:r>
          </a:p>
          <a:p>
            <a:r>
              <a:rPr lang="en-US" dirty="0" smtClean="0"/>
              <a:t>Important Example = </a:t>
            </a:r>
            <a:r>
              <a:rPr lang="en-US" dirty="0" smtClean="0">
                <a:solidFill>
                  <a:srgbClr val="00FF00"/>
                </a:solidFill>
              </a:rPr>
              <a:t>Kelp!</a:t>
            </a:r>
          </a:p>
          <a:p>
            <a:r>
              <a:rPr lang="en-US" dirty="0" err="1" smtClean="0"/>
              <a:t>Thallus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FF00"/>
                </a:solidFill>
              </a:rPr>
              <a:t>simple plant body without roots, stems, or leaves</a:t>
            </a:r>
          </a:p>
          <a:p>
            <a:r>
              <a:rPr lang="en-US" dirty="0" smtClean="0"/>
              <a:t>Can be very long (60 meters = ____ ft)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Holdfasts, </a:t>
            </a:r>
            <a:r>
              <a:rPr lang="en-US" dirty="0" err="1" smtClean="0">
                <a:solidFill>
                  <a:srgbClr val="00FF00"/>
                </a:solidFill>
              </a:rPr>
              <a:t>stipe</a:t>
            </a:r>
            <a:r>
              <a:rPr lang="en-US" dirty="0" smtClean="0">
                <a:solidFill>
                  <a:srgbClr val="00FF00"/>
                </a:solidFill>
              </a:rPr>
              <a:t>, blade, and air bladders (hold large body up toward light)</a:t>
            </a:r>
          </a:p>
          <a:p>
            <a:r>
              <a:rPr lang="en-US" dirty="0" smtClean="0"/>
              <a:t>Forms underwater forests</a:t>
            </a:r>
          </a:p>
          <a:p>
            <a:r>
              <a:rPr lang="en-US" dirty="0" smtClean="0"/>
              <a:t>Example = Sargasso</a:t>
            </a:r>
          </a:p>
          <a:p>
            <a:pPr lvl="1"/>
            <a:r>
              <a:rPr lang="en-US" dirty="0" smtClean="0"/>
              <a:t>Forms extensive mass that covers Sargasso Sea in Atlantic</a:t>
            </a:r>
            <a:endParaRPr lang="en-US" dirty="0"/>
          </a:p>
        </p:txBody>
      </p:sp>
      <p:pic>
        <p:nvPicPr>
          <p:cNvPr id="4" name="Picture 3" descr="algae 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762000"/>
            <a:ext cx="3384550" cy="2971800"/>
          </a:xfrm>
          <a:prstGeom prst="rect">
            <a:avLst/>
          </a:prstGeom>
        </p:spPr>
      </p:pic>
      <p:pic>
        <p:nvPicPr>
          <p:cNvPr id="5" name="Picture 4" descr="Sargasso 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435714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Chlorophyta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(Green Algae)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FF00"/>
                </a:solidFill>
              </a:rPr>
              <a:t>Multicellular</a:t>
            </a:r>
            <a:r>
              <a:rPr lang="en-US" dirty="0" smtClean="0">
                <a:solidFill>
                  <a:srgbClr val="00FF00"/>
                </a:solidFill>
              </a:rPr>
              <a:t>; chlorophyll</a:t>
            </a:r>
          </a:p>
          <a:p>
            <a:r>
              <a:rPr lang="en-US" dirty="0" smtClean="0"/>
              <a:t>Most diverse phylum! </a:t>
            </a:r>
          </a:p>
          <a:p>
            <a:r>
              <a:rPr lang="en-US" dirty="0" smtClean="0"/>
              <a:t>Habitats:</a:t>
            </a:r>
          </a:p>
          <a:p>
            <a:pPr lvl="1"/>
            <a:r>
              <a:rPr lang="en-US" dirty="0" smtClean="0"/>
              <a:t>Freshwater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Snow</a:t>
            </a:r>
          </a:p>
          <a:p>
            <a:pPr lvl="1"/>
            <a:r>
              <a:rPr lang="en-US" dirty="0" smtClean="0"/>
              <a:t>Sloth fur!</a:t>
            </a:r>
          </a:p>
          <a:p>
            <a:endParaRPr lang="en-US" dirty="0" smtClean="0"/>
          </a:p>
          <a:p>
            <a:r>
              <a:rPr lang="en-US" dirty="0" smtClean="0"/>
              <a:t>Some form colonies = </a:t>
            </a:r>
            <a:r>
              <a:rPr lang="en-US" dirty="0" smtClean="0">
                <a:solidFill>
                  <a:srgbClr val="00FF00"/>
                </a:solidFill>
              </a:rPr>
              <a:t>groups of cells that live in close association</a:t>
            </a:r>
          </a:p>
          <a:p>
            <a:pPr lvl="1"/>
            <a:r>
              <a:rPr lang="en-US" dirty="0" smtClean="0"/>
              <a:t>Example </a:t>
            </a:r>
            <a:r>
              <a:rPr lang="en-US" i="1" dirty="0" err="1" smtClean="0"/>
              <a:t>Volvox</a:t>
            </a:r>
            <a:endParaRPr lang="en-US" i="1" dirty="0"/>
          </a:p>
        </p:txBody>
      </p:sp>
      <p:pic>
        <p:nvPicPr>
          <p:cNvPr id="4" name="Picture 3" descr="green algae in sloth f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371601"/>
            <a:ext cx="3429000" cy="3100388"/>
          </a:xfrm>
          <a:prstGeom prst="rect">
            <a:avLst/>
          </a:prstGeom>
        </p:spPr>
      </p:pic>
      <p:pic>
        <p:nvPicPr>
          <p:cNvPr id="5" name="Picture 4" descr="VOLV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461657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of 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= </a:t>
            </a:r>
            <a:r>
              <a:rPr lang="en-US" dirty="0" smtClean="0">
                <a:solidFill>
                  <a:srgbClr val="00FF00"/>
                </a:solidFill>
              </a:rPr>
              <a:t>fragmentation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Breaks into pieces  &amp; each piece grows into a full algae</a:t>
            </a:r>
          </a:p>
          <a:p>
            <a:r>
              <a:rPr lang="en-US" dirty="0" smtClean="0"/>
              <a:t>Alternating Generations</a:t>
            </a:r>
          </a:p>
          <a:p>
            <a:pPr lvl="1"/>
            <a:r>
              <a:rPr lang="en-US" dirty="0" smtClean="0"/>
              <a:t>Haploid Generation  = </a:t>
            </a:r>
            <a:r>
              <a:rPr lang="en-US" dirty="0" smtClean="0">
                <a:solidFill>
                  <a:srgbClr val="00FF00"/>
                </a:solidFill>
              </a:rPr>
              <a:t>gametophyte</a:t>
            </a:r>
          </a:p>
          <a:p>
            <a:pPr lvl="2"/>
            <a:r>
              <a:rPr lang="en-US" dirty="0" smtClean="0"/>
              <a:t>Makes gametes</a:t>
            </a:r>
          </a:p>
          <a:p>
            <a:pPr lvl="1"/>
            <a:r>
              <a:rPr lang="en-US" dirty="0" smtClean="0"/>
              <a:t>Diploid Generation  = </a:t>
            </a:r>
            <a:r>
              <a:rPr lang="en-US" dirty="0" err="1" smtClean="0">
                <a:solidFill>
                  <a:srgbClr val="00FF00"/>
                </a:solidFill>
              </a:rPr>
              <a:t>sporophyte</a:t>
            </a:r>
            <a:endParaRPr lang="en-US" dirty="0" smtClean="0">
              <a:solidFill>
                <a:srgbClr val="00FF00"/>
              </a:solidFill>
            </a:endParaRPr>
          </a:p>
          <a:p>
            <a:pPr lvl="2"/>
            <a:r>
              <a:rPr lang="en-US" dirty="0" smtClean="0"/>
              <a:t>Makes genetically unique diploid generation</a:t>
            </a:r>
          </a:p>
          <a:p>
            <a:endParaRPr lang="en-US" dirty="0"/>
          </a:p>
        </p:txBody>
      </p:sp>
      <p:pic>
        <p:nvPicPr>
          <p:cNvPr id="5" name="Picture 4" descr="alternating gener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628275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67767"/>
            <a:ext cx="7772400" cy="761033"/>
          </a:xfrm>
        </p:spPr>
        <p:txBody>
          <a:bodyPr/>
          <a:lstStyle/>
          <a:p>
            <a:pPr algn="r"/>
            <a:r>
              <a:rPr lang="en-US" dirty="0" smtClean="0"/>
              <a:t>FUNGUS-LIKE PROTISTS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7772400" cy="838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FF00"/>
                </a:solidFill>
              </a:rPr>
              <a:t>Have characteristics of both plant-like and animal-like </a:t>
            </a:r>
            <a:r>
              <a:rPr lang="en-US" dirty="0" err="1" smtClean="0">
                <a:solidFill>
                  <a:srgbClr val="00FF00"/>
                </a:solidFill>
              </a:rPr>
              <a:t>protists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Slime 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2 Phyla</a:t>
            </a:r>
          </a:p>
          <a:p>
            <a:pPr lvl="1"/>
            <a:r>
              <a:rPr lang="en-US" dirty="0" err="1" smtClean="0"/>
              <a:t>Myxomycota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rgbClr val="00FF00"/>
                </a:solidFill>
              </a:rPr>
              <a:t>acellular</a:t>
            </a:r>
            <a:endParaRPr lang="en-US" dirty="0" smtClean="0">
              <a:solidFill>
                <a:srgbClr val="00FF00"/>
              </a:solidFill>
            </a:endParaRPr>
          </a:p>
          <a:p>
            <a:pPr lvl="1"/>
            <a:r>
              <a:rPr lang="en-US" dirty="0" err="1" smtClean="0"/>
              <a:t>Acrasiomycota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FF00"/>
                </a:solidFill>
              </a:rPr>
              <a:t>cellular</a:t>
            </a:r>
          </a:p>
          <a:p>
            <a:r>
              <a:rPr lang="en-US" dirty="0" smtClean="0"/>
              <a:t>At some point in their life cycle, they are amoeba-like, have flagella, and produce spores!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Live in cool, shady areas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Grow on damp organic matter </a:t>
            </a:r>
            <a:r>
              <a:rPr lang="en-US" sz="2000" dirty="0" smtClean="0">
                <a:solidFill>
                  <a:srgbClr val="00FF00"/>
                </a:solidFill>
              </a:rPr>
              <a:t>(like decaying leaves)</a:t>
            </a:r>
            <a:endParaRPr lang="en-US" sz="2000" dirty="0">
              <a:solidFill>
                <a:srgbClr val="00FF00"/>
              </a:solidFill>
            </a:endParaRPr>
          </a:p>
        </p:txBody>
      </p:sp>
      <p:pic>
        <p:nvPicPr>
          <p:cNvPr id="4" name="Picture 3" descr="slime mold acellular life 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8679" y="2514600"/>
            <a:ext cx="5765321" cy="4135462"/>
          </a:xfrm>
          <a:prstGeom prst="rect">
            <a:avLst/>
          </a:prstGeom>
        </p:spPr>
      </p:pic>
      <p:pic>
        <p:nvPicPr>
          <p:cNvPr id="5" name="Picture 4" descr="slime mold cellular life cy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743200"/>
            <a:ext cx="4850921" cy="3786584"/>
          </a:xfrm>
          <a:prstGeom prst="rect">
            <a:avLst/>
          </a:prstGeom>
        </p:spPr>
      </p:pic>
      <p:pic>
        <p:nvPicPr>
          <p:cNvPr id="6" name="Picture 5" descr="myxomycota yell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6600" y="1219200"/>
            <a:ext cx="3327400" cy="3327400"/>
          </a:xfrm>
          <a:prstGeom prst="rect">
            <a:avLst/>
          </a:prstGeom>
        </p:spPr>
      </p:pic>
      <p:pic>
        <p:nvPicPr>
          <p:cNvPr id="7" name="Picture 6" descr="myxomycota r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143000"/>
            <a:ext cx="4800600" cy="2336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complex </a:t>
            </a:r>
            <a:r>
              <a:rPr lang="en-US" dirty="0" smtClean="0">
                <a:solidFill>
                  <a:srgbClr val="00FF00"/>
                </a:solidFill>
              </a:rPr>
              <a:t>than </a:t>
            </a:r>
            <a:r>
              <a:rPr lang="en-US" dirty="0" err="1" smtClean="0">
                <a:solidFill>
                  <a:srgbClr val="00FF00"/>
                </a:solidFill>
              </a:rPr>
              <a:t>monerans</a:t>
            </a:r>
            <a:r>
              <a:rPr lang="en-US" dirty="0" smtClean="0">
                <a:solidFill>
                  <a:srgbClr val="00FF00"/>
                </a:solidFill>
              </a:rPr>
              <a:t> (bacteria)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Eukaryotic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Grouped by overall characteristics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Animal-like, plant-like, and fungus-like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MILDEW &amp; WATER 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Phylum </a:t>
            </a:r>
            <a:r>
              <a:rPr lang="en-US" dirty="0" err="1" smtClean="0">
                <a:solidFill>
                  <a:srgbClr val="00FF00"/>
                </a:solidFill>
              </a:rPr>
              <a:t>Oomycota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Some are plant parasites; others feed on dead organisms (saprophytes)</a:t>
            </a:r>
          </a:p>
          <a:p>
            <a:r>
              <a:rPr lang="en-US" dirty="0" smtClean="0"/>
              <a:t>Parasites on live fish &amp; fish eggs</a:t>
            </a:r>
          </a:p>
          <a:p>
            <a:r>
              <a:rPr lang="en-US" dirty="0" smtClean="0"/>
              <a:t>Generally live in H</a:t>
            </a:r>
            <a:r>
              <a:rPr lang="en-US" baseline="-25000" dirty="0" smtClean="0"/>
              <a:t>2</a:t>
            </a:r>
            <a:r>
              <a:rPr lang="en-US" dirty="0" smtClean="0"/>
              <a:t>O &amp; have </a:t>
            </a:r>
            <a:r>
              <a:rPr lang="en-US" dirty="0" smtClean="0">
                <a:solidFill>
                  <a:srgbClr val="00FF00"/>
                </a:solidFill>
              </a:rPr>
              <a:t>cell walls of cellulose</a:t>
            </a:r>
          </a:p>
          <a:p>
            <a:r>
              <a:rPr lang="en-US" dirty="0" smtClean="0"/>
              <a:t>Responsible for economically disastrous diseases in plants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Irish Potato Famine was caused by a member of this phylum… killed 1.5 million people in the 1840’s!!!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4" name="Picture 3" descr="water mold on gold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57600"/>
            <a:ext cx="3429000" cy="2376920"/>
          </a:xfrm>
          <a:prstGeom prst="rect">
            <a:avLst/>
          </a:prstGeom>
        </p:spPr>
      </p:pic>
      <p:pic>
        <p:nvPicPr>
          <p:cNvPr id="5" name="Picture 4" descr="water mold on mayfly la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762000"/>
            <a:ext cx="7456133" cy="5556693"/>
          </a:xfrm>
          <a:prstGeom prst="rect">
            <a:avLst/>
          </a:prstGeom>
        </p:spPr>
      </p:pic>
      <p:pic>
        <p:nvPicPr>
          <p:cNvPr id="6" name="Picture 5" descr="potato bl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066800"/>
            <a:ext cx="3358314" cy="2514600"/>
          </a:xfrm>
          <a:prstGeom prst="rect">
            <a:avLst/>
          </a:prstGeom>
        </p:spPr>
      </p:pic>
      <p:pic>
        <p:nvPicPr>
          <p:cNvPr id="7" name="Picture 6" descr="potato blight hal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66800"/>
            <a:ext cx="350874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PROTOZOANS (animal-like)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Unicellular </a:t>
            </a:r>
            <a:r>
              <a:rPr lang="en-US" dirty="0" err="1" smtClean="0">
                <a:solidFill>
                  <a:srgbClr val="00FF00"/>
                </a:solidFill>
              </a:rPr>
              <a:t>heterotrophs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Grouped by </a:t>
            </a:r>
            <a:r>
              <a:rPr lang="en-US" dirty="0" smtClean="0">
                <a:solidFill>
                  <a:srgbClr val="00FF00"/>
                </a:solidFill>
              </a:rPr>
              <a:t>the way the move or don’t move</a:t>
            </a:r>
          </a:p>
          <a:p>
            <a:pPr lvl="1"/>
            <a:r>
              <a:rPr lang="en-US" dirty="0" smtClean="0"/>
              <a:t>Pseudopodia, cilia, flagella, or non-motile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Rhyzopoda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Sarcodina</a:t>
            </a:r>
            <a:r>
              <a:rPr lang="en-US" sz="2700" dirty="0" smtClean="0"/>
              <a:t> = amoebas)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Move by </a:t>
            </a:r>
            <a:r>
              <a:rPr lang="en-US" dirty="0" smtClean="0">
                <a:solidFill>
                  <a:srgbClr val="00FF00"/>
                </a:solidFill>
              </a:rPr>
              <a:t>pseudopodia (“false feet”)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Extensions of the cytoplasm</a:t>
            </a:r>
          </a:p>
          <a:p>
            <a:r>
              <a:rPr lang="en-US" dirty="0" smtClean="0"/>
              <a:t>Freshwater &amp; marine environments</a:t>
            </a:r>
          </a:p>
          <a:p>
            <a:r>
              <a:rPr lang="en-US" dirty="0" smtClean="0"/>
              <a:t>Foraminifera = shells made of </a:t>
            </a:r>
            <a:r>
              <a:rPr lang="en-US" dirty="0" smtClean="0">
                <a:solidFill>
                  <a:srgbClr val="00FF00"/>
                </a:solidFill>
              </a:rPr>
              <a:t>CaCO</a:t>
            </a:r>
            <a:r>
              <a:rPr lang="en-US" baseline="-25000" dirty="0" smtClean="0">
                <a:solidFill>
                  <a:srgbClr val="00FF00"/>
                </a:solidFill>
              </a:rPr>
              <a:t>3</a:t>
            </a:r>
            <a:r>
              <a:rPr lang="en-US" dirty="0" smtClean="0">
                <a:solidFill>
                  <a:srgbClr val="00FF00"/>
                </a:solidFill>
              </a:rPr>
              <a:t> – Calcium Carbonate</a:t>
            </a:r>
          </a:p>
          <a:p>
            <a:r>
              <a:rPr lang="en-US" dirty="0" err="1" smtClean="0"/>
              <a:t>Radiolaria</a:t>
            </a:r>
            <a:r>
              <a:rPr lang="en-US" dirty="0" smtClean="0"/>
              <a:t> = shells made of </a:t>
            </a:r>
            <a:r>
              <a:rPr lang="en-US" dirty="0" smtClean="0">
                <a:solidFill>
                  <a:srgbClr val="00FF00"/>
                </a:solidFill>
              </a:rPr>
              <a:t>silica</a:t>
            </a:r>
          </a:p>
          <a:p>
            <a:r>
              <a:rPr lang="en-US" dirty="0" smtClean="0"/>
              <a:t>Reproduction 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Asexual </a:t>
            </a:r>
          </a:p>
          <a:p>
            <a:pPr lvl="1"/>
            <a:r>
              <a:rPr lang="en-US" dirty="0" smtClean="0"/>
              <a:t>If conditions are not good </a:t>
            </a:r>
            <a:r>
              <a:rPr lang="en-US" dirty="0" smtClean="0">
                <a:solidFill>
                  <a:srgbClr val="00FF00"/>
                </a:solidFill>
              </a:rPr>
              <a:t>(</a:t>
            </a:r>
            <a:r>
              <a:rPr lang="en-US" dirty="0" err="1" smtClean="0">
                <a:solidFill>
                  <a:srgbClr val="00FF00"/>
                </a:solidFill>
              </a:rPr>
              <a:t>ie</a:t>
            </a:r>
            <a:r>
              <a:rPr lang="en-US" dirty="0" smtClean="0">
                <a:solidFill>
                  <a:srgbClr val="00FF00"/>
                </a:solidFill>
              </a:rPr>
              <a:t> drought) cyst forms</a:t>
            </a:r>
          </a:p>
          <a:p>
            <a:pPr lvl="2"/>
            <a:r>
              <a:rPr lang="en-US" dirty="0" smtClean="0">
                <a:solidFill>
                  <a:srgbClr val="00FF00"/>
                </a:solidFill>
              </a:rPr>
              <a:t>Amoebic dysentery </a:t>
            </a:r>
            <a:r>
              <a:rPr lang="en-US" dirty="0" smtClean="0"/>
              <a:t>= severe watery diarrhea – dehydration, is caused by a cyst-forming amoeba (</a:t>
            </a:r>
            <a:r>
              <a:rPr lang="en-US" i="1" dirty="0" err="1" smtClean="0">
                <a:solidFill>
                  <a:srgbClr val="00FF00"/>
                </a:solidFill>
              </a:rPr>
              <a:t>Entamoeba</a:t>
            </a:r>
            <a:r>
              <a:rPr lang="en-US" i="1" dirty="0" smtClean="0">
                <a:solidFill>
                  <a:srgbClr val="00FF00"/>
                </a:solidFill>
              </a:rPr>
              <a:t> </a:t>
            </a:r>
            <a:r>
              <a:rPr lang="en-US" i="1" dirty="0" err="1" smtClean="0">
                <a:solidFill>
                  <a:srgbClr val="00FF00"/>
                </a:solidFill>
              </a:rPr>
              <a:t>hystolytica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foraminif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565400" cy="2596185"/>
          </a:xfrm>
          <a:prstGeom prst="rect">
            <a:avLst/>
          </a:prstGeom>
        </p:spPr>
      </p:pic>
      <p:pic>
        <p:nvPicPr>
          <p:cNvPr id="5" name="Picture 4" descr="Radiol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3650" y="152400"/>
            <a:ext cx="2800350" cy="249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Zoomastigina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(flagellates)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by </a:t>
            </a:r>
            <a:r>
              <a:rPr lang="en-US" dirty="0" smtClean="0">
                <a:solidFill>
                  <a:srgbClr val="00FF00"/>
                </a:solidFill>
              </a:rPr>
              <a:t>flagella (whip-like)</a:t>
            </a:r>
          </a:p>
          <a:p>
            <a:r>
              <a:rPr lang="en-US" dirty="0" smtClean="0"/>
              <a:t>Mostly </a:t>
            </a:r>
            <a:r>
              <a:rPr lang="en-US" dirty="0" smtClean="0">
                <a:solidFill>
                  <a:srgbClr val="00FF00"/>
                </a:solidFill>
              </a:rPr>
              <a:t>parasitic &amp; cause disease in animals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mutualistic</a:t>
            </a:r>
            <a:r>
              <a:rPr lang="en-US" dirty="0" smtClean="0"/>
              <a:t>! = live in </a:t>
            </a:r>
            <a:r>
              <a:rPr lang="en-US" dirty="0" smtClean="0">
                <a:solidFill>
                  <a:srgbClr val="00FF00"/>
                </a:solidFill>
              </a:rPr>
              <a:t>guts of termites</a:t>
            </a:r>
          </a:p>
          <a:p>
            <a:pPr lvl="1"/>
            <a:r>
              <a:rPr lang="en-US" dirty="0" smtClean="0"/>
              <a:t>Digest cellulose in wood which helps both the </a:t>
            </a:r>
            <a:r>
              <a:rPr lang="en-US" dirty="0" err="1" smtClean="0"/>
              <a:t>protist</a:t>
            </a:r>
            <a:r>
              <a:rPr lang="en-US" dirty="0" smtClean="0"/>
              <a:t> &amp; the termite</a:t>
            </a:r>
            <a:endParaRPr lang="en-US" dirty="0"/>
          </a:p>
        </p:txBody>
      </p:sp>
      <p:pic>
        <p:nvPicPr>
          <p:cNvPr id="4" name="Picture 3" descr="giardia-tr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38599"/>
            <a:ext cx="2743200" cy="235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Ciliophora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(ciliates)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00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Move by </a:t>
            </a:r>
            <a:r>
              <a:rPr lang="en-US" dirty="0" smtClean="0">
                <a:solidFill>
                  <a:srgbClr val="00FF00"/>
                </a:solidFill>
              </a:rPr>
              <a:t>synchronized beating of cilia</a:t>
            </a:r>
          </a:p>
          <a:p>
            <a:r>
              <a:rPr lang="en-US" i="1" dirty="0" smtClean="0"/>
              <a:t>Paramecium</a:t>
            </a:r>
            <a:r>
              <a:rPr lang="en-US" dirty="0" smtClean="0"/>
              <a:t> structures</a:t>
            </a:r>
          </a:p>
          <a:p>
            <a:pPr lvl="1"/>
            <a:r>
              <a:rPr lang="en-US" sz="2400" dirty="0" smtClean="0"/>
              <a:t>Anal pore = </a:t>
            </a:r>
            <a:r>
              <a:rPr lang="en-US" sz="2400" dirty="0" smtClean="0">
                <a:solidFill>
                  <a:srgbClr val="00FF00"/>
                </a:solidFill>
              </a:rPr>
              <a:t>waste removal</a:t>
            </a:r>
          </a:p>
          <a:p>
            <a:pPr lvl="1"/>
            <a:r>
              <a:rPr lang="en-US" sz="2400" dirty="0" smtClean="0"/>
              <a:t>Cilia = </a:t>
            </a:r>
            <a:r>
              <a:rPr lang="en-US" sz="2400" dirty="0" smtClean="0">
                <a:solidFill>
                  <a:srgbClr val="00FF00"/>
                </a:solidFill>
              </a:rPr>
              <a:t>movement</a:t>
            </a:r>
          </a:p>
          <a:p>
            <a:pPr lvl="1"/>
            <a:r>
              <a:rPr lang="en-US" sz="2400" dirty="0" smtClean="0"/>
              <a:t>Micronucleus = </a:t>
            </a:r>
            <a:r>
              <a:rPr lang="en-US" sz="2400" dirty="0" smtClean="0">
                <a:solidFill>
                  <a:srgbClr val="00FF00"/>
                </a:solidFill>
              </a:rPr>
              <a:t>sexual reproduction</a:t>
            </a:r>
          </a:p>
          <a:p>
            <a:pPr lvl="1"/>
            <a:r>
              <a:rPr lang="en-US" sz="2400" dirty="0" smtClean="0"/>
              <a:t>Macronucleus = </a:t>
            </a:r>
            <a:r>
              <a:rPr lang="en-US" sz="2400" dirty="0" smtClean="0">
                <a:solidFill>
                  <a:srgbClr val="00FF00"/>
                </a:solidFill>
              </a:rPr>
              <a:t>everyday functions</a:t>
            </a:r>
          </a:p>
          <a:p>
            <a:pPr lvl="1"/>
            <a:r>
              <a:rPr lang="en-US" sz="2400" dirty="0" smtClean="0"/>
              <a:t>Contractile vacuole = </a:t>
            </a:r>
            <a:r>
              <a:rPr lang="en-US" sz="2400" dirty="0" smtClean="0">
                <a:solidFill>
                  <a:srgbClr val="00FF00"/>
                </a:solidFill>
              </a:rPr>
              <a:t>eliminates excess H</a:t>
            </a:r>
            <a:r>
              <a:rPr lang="en-US" sz="2400" baseline="-25000" dirty="0" smtClean="0">
                <a:solidFill>
                  <a:srgbClr val="00FF00"/>
                </a:solidFill>
              </a:rPr>
              <a:t>2</a:t>
            </a:r>
            <a:r>
              <a:rPr lang="en-US" sz="2400" dirty="0" smtClean="0">
                <a:solidFill>
                  <a:srgbClr val="00FF00"/>
                </a:solidFill>
              </a:rPr>
              <a:t>O</a:t>
            </a:r>
          </a:p>
          <a:p>
            <a:pPr lvl="1"/>
            <a:r>
              <a:rPr lang="en-US" sz="2400" dirty="0" smtClean="0"/>
              <a:t>Oral groove = </a:t>
            </a:r>
            <a:r>
              <a:rPr lang="en-US" sz="2400" dirty="0" smtClean="0">
                <a:solidFill>
                  <a:srgbClr val="00FF00"/>
                </a:solidFill>
              </a:rPr>
              <a:t>sweep food into gullet</a:t>
            </a:r>
          </a:p>
          <a:p>
            <a:pPr lvl="1"/>
            <a:r>
              <a:rPr lang="en-US" sz="2400" dirty="0" smtClean="0"/>
              <a:t>Gullet = </a:t>
            </a:r>
            <a:r>
              <a:rPr lang="en-US" sz="2400" dirty="0" smtClean="0">
                <a:solidFill>
                  <a:srgbClr val="00FF00"/>
                </a:solidFill>
              </a:rPr>
              <a:t>contains digestive enzymes</a:t>
            </a:r>
          </a:p>
        </p:txBody>
      </p:sp>
      <p:pic>
        <p:nvPicPr>
          <p:cNvPr id="4" name="Picture 3" descr="paramec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945" y="1066800"/>
            <a:ext cx="450965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ANAL PORE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990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CILIA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297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MICRONUCLEUS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304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MACRONUCLEUS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468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CONTRACTILE VACUOLE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ORAL GROOVE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572000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REPRODUCTION</a:t>
            </a:r>
          </a:p>
          <a:p>
            <a:r>
              <a:rPr lang="en-US" dirty="0" smtClean="0"/>
              <a:t>	</a:t>
            </a:r>
            <a:r>
              <a:rPr lang="en-US" sz="2000" dirty="0" smtClean="0"/>
              <a:t>- asexual = </a:t>
            </a:r>
            <a:r>
              <a:rPr lang="en-US" sz="2000" dirty="0" smtClean="0">
                <a:solidFill>
                  <a:srgbClr val="00FF00"/>
                </a:solidFill>
              </a:rPr>
              <a:t>division</a:t>
            </a:r>
          </a:p>
          <a:p>
            <a:r>
              <a:rPr lang="en-US" sz="2000" dirty="0" smtClean="0"/>
              <a:t>	- sexual = </a:t>
            </a:r>
            <a:r>
              <a:rPr lang="en-US" sz="2000" dirty="0" smtClean="0">
                <a:solidFill>
                  <a:srgbClr val="00FF00"/>
                </a:solidFill>
              </a:rPr>
              <a:t>conjugation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Sporozoa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(spore forming </a:t>
            </a:r>
            <a:r>
              <a:rPr lang="en-US" sz="2700" dirty="0" err="1" smtClean="0"/>
              <a:t>protists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Parasitic; non-motile</a:t>
            </a:r>
          </a:p>
          <a:p>
            <a:r>
              <a:rPr lang="en-US" dirty="0" smtClean="0"/>
              <a:t>Reproduction – </a:t>
            </a:r>
            <a:r>
              <a:rPr lang="en-US" dirty="0" smtClean="0">
                <a:solidFill>
                  <a:srgbClr val="00FF00"/>
                </a:solidFill>
              </a:rPr>
              <a:t>form spores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i="1" dirty="0" smtClean="0"/>
              <a:t>Plasmodium </a:t>
            </a:r>
            <a:r>
              <a:rPr lang="en-US" i="1" dirty="0" err="1" smtClean="0"/>
              <a:t>vivax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FF00"/>
                </a:solidFill>
              </a:rPr>
              <a:t>spread by the female </a:t>
            </a:r>
            <a:r>
              <a:rPr lang="en-US" i="1" dirty="0" smtClean="0">
                <a:solidFill>
                  <a:srgbClr val="00FF00"/>
                </a:solidFill>
              </a:rPr>
              <a:t>Anopheles</a:t>
            </a:r>
            <a:r>
              <a:rPr lang="en-US" dirty="0" smtClean="0">
                <a:solidFill>
                  <a:srgbClr val="00FF00"/>
                </a:solidFill>
              </a:rPr>
              <a:t> mosquito; causes malaria</a:t>
            </a:r>
          </a:p>
          <a:p>
            <a:pPr lvl="1"/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 smtClean="0"/>
              <a:t>rex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FF00"/>
                </a:solidFill>
              </a:rPr>
              <a:t>spread by Tsetse fly; causes African Sleeping Sickness</a:t>
            </a:r>
          </a:p>
          <a:p>
            <a:pPr lvl="1"/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FF00"/>
                </a:solidFill>
              </a:rPr>
              <a:t>spread by contaminated drinking water; causes explosive diarrhea; is actually a flagellate!  Was once thought to be </a:t>
            </a:r>
            <a:r>
              <a:rPr lang="en-US" dirty="0" err="1" smtClean="0">
                <a:solidFill>
                  <a:srgbClr val="00FF00"/>
                </a:solidFill>
              </a:rPr>
              <a:t>sporozoa</a:t>
            </a:r>
            <a:r>
              <a:rPr lang="en-US" dirty="0" smtClean="0">
                <a:solidFill>
                  <a:srgbClr val="00FF00"/>
                </a:solidFill>
              </a:rPr>
              <a:t> because of cysts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4" name="Picture 3" descr="malaria transmission cyc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609600"/>
            <a:ext cx="3238500" cy="2590800"/>
          </a:xfrm>
          <a:prstGeom prst="rect">
            <a:avLst/>
          </a:prstGeom>
        </p:spPr>
      </p:pic>
      <p:pic>
        <p:nvPicPr>
          <p:cNvPr id="5" name="Picture 4" descr="RBC with mal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038599"/>
            <a:ext cx="2481072" cy="2518983"/>
          </a:xfrm>
          <a:prstGeom prst="rect">
            <a:avLst/>
          </a:prstGeom>
        </p:spPr>
      </p:pic>
      <p:pic>
        <p:nvPicPr>
          <p:cNvPr id="6" name="Picture 5" descr="African Sleeping Sickness cy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219200"/>
            <a:ext cx="4279783" cy="2724150"/>
          </a:xfrm>
          <a:prstGeom prst="rect">
            <a:avLst/>
          </a:prstGeom>
        </p:spPr>
      </p:pic>
      <p:pic>
        <p:nvPicPr>
          <p:cNvPr id="7" name="Picture 6" descr="tsetse f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572000"/>
            <a:ext cx="3002788" cy="1752600"/>
          </a:xfrm>
          <a:prstGeom prst="rect">
            <a:avLst/>
          </a:prstGeom>
        </p:spPr>
      </p:pic>
      <p:pic>
        <p:nvPicPr>
          <p:cNvPr id="8" name="Picture 7" descr="giardia-trp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599" y="1371599"/>
            <a:ext cx="2819401" cy="241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PLANT-LIKE PROTISTS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algae?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Photosynthetic </a:t>
            </a:r>
            <a:r>
              <a:rPr lang="en-US" dirty="0" err="1" smtClean="0">
                <a:solidFill>
                  <a:srgbClr val="00FF00"/>
                </a:solidFill>
              </a:rPr>
              <a:t>protists</a:t>
            </a:r>
            <a:r>
              <a:rPr lang="en-US" dirty="0" smtClean="0">
                <a:solidFill>
                  <a:srgbClr val="00FF00"/>
                </a:solidFill>
              </a:rPr>
              <a:t> (</a:t>
            </a:r>
            <a:r>
              <a:rPr lang="en-US" dirty="0" err="1" smtClean="0">
                <a:solidFill>
                  <a:srgbClr val="00FF00"/>
                </a:solidFill>
              </a:rPr>
              <a:t>autotrophs</a:t>
            </a:r>
            <a:r>
              <a:rPr lang="en-US" dirty="0" smtClean="0">
                <a:solidFill>
                  <a:srgbClr val="00FF00"/>
                </a:solidFill>
              </a:rPr>
              <a:t>!)</a:t>
            </a:r>
          </a:p>
          <a:p>
            <a:r>
              <a:rPr lang="en-US" dirty="0" smtClean="0"/>
              <a:t>Range in size </a:t>
            </a:r>
            <a:r>
              <a:rPr lang="en-US" dirty="0" smtClean="0">
                <a:sym typeface="Wingdings" pitchFamily="2" charset="2"/>
              </a:rPr>
              <a:t> unicellular to </a:t>
            </a:r>
            <a:r>
              <a:rPr lang="en-US" dirty="0" err="1" smtClean="0">
                <a:sym typeface="Wingdings" pitchFamily="2" charset="2"/>
              </a:rPr>
              <a:t>multicellular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No defined tissues (roots, stems, or leaves)</a:t>
            </a:r>
          </a:p>
          <a:p>
            <a:r>
              <a:rPr lang="en-US" dirty="0" smtClean="0">
                <a:sym typeface="Wingdings" pitchFamily="2" charset="2"/>
              </a:rPr>
              <a:t>Classified by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their pigments</a:t>
            </a:r>
          </a:p>
          <a:p>
            <a:r>
              <a:rPr lang="en-US" dirty="0" smtClean="0">
                <a:sym typeface="Wingdings" pitchFamily="2" charset="2"/>
              </a:rPr>
              <a:t>Base of food chain; major source of Earth’s: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Nutrients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Oxygen! (produces about 75% O</a:t>
            </a:r>
            <a:r>
              <a:rPr lang="en-US" baseline="-25000" dirty="0" smtClean="0">
                <a:solidFill>
                  <a:srgbClr val="00FF00"/>
                </a:solidFill>
                <a:sym typeface="Wingdings" pitchFamily="2" charset="2"/>
              </a:rPr>
              <a:t>2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787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KINGDOM PROTISTA</vt:lpstr>
      <vt:lpstr>GENERAL</vt:lpstr>
      <vt:lpstr>PROTOZOANS (animal-like)</vt:lpstr>
      <vt:lpstr>Phylum Rhyzopoda  (Sarcodina = amoebas)</vt:lpstr>
      <vt:lpstr>Phylum Zoomastigina  (flagellates)</vt:lpstr>
      <vt:lpstr>Phylum Ciliophora (ciliates)</vt:lpstr>
      <vt:lpstr>Phylum Sporozoa (spore forming protists)</vt:lpstr>
      <vt:lpstr>ALGAE</vt:lpstr>
      <vt:lpstr>What are algae?</vt:lpstr>
      <vt:lpstr>Phylum Euglenophyta  (Euglenoids)</vt:lpstr>
      <vt:lpstr>Phylum Bacillariophyta (Diatoms)</vt:lpstr>
      <vt:lpstr>Diatoms cont…</vt:lpstr>
      <vt:lpstr>Phylum Pyrrophyta (Dinoflagellates = spinning algae)</vt:lpstr>
      <vt:lpstr>Phylum Rhodophyta (Red Algae)</vt:lpstr>
      <vt:lpstr>Phylum Phaeophyta (Brown Algae)</vt:lpstr>
      <vt:lpstr>Phylum Chlorophyta (Green Algae)</vt:lpstr>
      <vt:lpstr>Reproduction of Algae</vt:lpstr>
      <vt:lpstr>FUNGUS-LIKE PROTISTS</vt:lpstr>
      <vt:lpstr>Slime Molds</vt:lpstr>
      <vt:lpstr>MILDEW &amp; WATER MOLDS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PROTISTA</dc:title>
  <dc:creator>Owner</dc:creator>
  <cp:lastModifiedBy>tstout</cp:lastModifiedBy>
  <cp:revision>39</cp:revision>
  <dcterms:created xsi:type="dcterms:W3CDTF">2009-03-24T02:48:26Z</dcterms:created>
  <dcterms:modified xsi:type="dcterms:W3CDTF">2012-03-01T15:00:33Z</dcterms:modified>
</cp:coreProperties>
</file>