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0" r:id="rId23"/>
    <p:sldId id="281" r:id="rId24"/>
    <p:sldId id="278" r:id="rId25"/>
    <p:sldId id="279"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9" r:id="rId42"/>
    <p:sldId id="297"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129-5E2D-47BF-9951-EB7DECE8FFB7}" type="datetimeFigureOut">
              <a:rPr lang="en-US" smtClean="0"/>
              <a:pPr/>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A5291-2042-4DA6-9B3B-2172A9790A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22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42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44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46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48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50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52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54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56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58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60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24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37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7A5291-2042-4DA6-9B3B-2172A9790A01}"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80F51-C054-4927-86C6-3963C7D285E1}"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80F51-C054-4927-86C6-3963C7D285E1}"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80F51-C054-4927-86C6-3963C7D285E1}"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80F51-C054-4927-86C6-3963C7D285E1}"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80F51-C054-4927-86C6-3963C7D285E1}"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80F51-C054-4927-86C6-3963C7D285E1}"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80F51-C054-4927-86C6-3963C7D285E1}" type="datetimeFigureOut">
              <a:rPr lang="en-US" smtClean="0"/>
              <a:pPr/>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80F51-C054-4927-86C6-3963C7D285E1}" type="datetimeFigureOut">
              <a:rPr lang="en-US" smtClean="0"/>
              <a:pPr/>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80F51-C054-4927-86C6-3963C7D285E1}" type="datetimeFigureOut">
              <a:rPr lang="en-US" smtClean="0"/>
              <a:pPr/>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80F51-C054-4927-86C6-3963C7D285E1}"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80F51-C054-4927-86C6-3963C7D285E1}"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096F-A8F1-458B-9BE5-A0CA527398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80F51-C054-4927-86C6-3963C7D285E1}" type="datetimeFigureOut">
              <a:rPr lang="en-US" smtClean="0"/>
              <a:pPr/>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C096F-A8F1-458B-9BE5-A0CA527398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6.xml"/><Relationship Id="rId18" Type="http://schemas.openxmlformats.org/officeDocument/2006/relationships/slide" Target="slide48.xml"/><Relationship Id="rId26" Type="http://schemas.openxmlformats.org/officeDocument/2006/relationships/slide" Target="slide10.xml"/><Relationship Id="rId3" Type="http://schemas.openxmlformats.org/officeDocument/2006/relationships/slide" Target="slide12.xml"/><Relationship Id="rId21" Type="http://schemas.openxmlformats.org/officeDocument/2006/relationships/slide" Target="slide18.xml"/><Relationship Id="rId7" Type="http://schemas.openxmlformats.org/officeDocument/2006/relationships/slide" Target="slide54.xml"/><Relationship Id="rId12" Type="http://schemas.openxmlformats.org/officeDocument/2006/relationships/slide" Target="slide46.xml"/><Relationship Id="rId17" Type="http://schemas.openxmlformats.org/officeDocument/2006/relationships/slide" Target="slide37.xml"/><Relationship Id="rId25" Type="http://schemas.openxmlformats.org/officeDocument/2006/relationships/slide" Target="slide60.xml"/><Relationship Id="rId2" Type="http://schemas.openxmlformats.org/officeDocument/2006/relationships/slide" Target="slide2.xml"/><Relationship Id="rId16" Type="http://schemas.openxmlformats.org/officeDocument/2006/relationships/slide" Target="slide26.xml"/><Relationship Id="rId20" Type="http://schemas.openxmlformats.org/officeDocument/2006/relationships/slide" Target="slide8.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44.xml"/><Relationship Id="rId11" Type="http://schemas.openxmlformats.org/officeDocument/2006/relationships/slide" Target="slide35.xml"/><Relationship Id="rId24" Type="http://schemas.openxmlformats.org/officeDocument/2006/relationships/slide" Target="slide50.xml"/><Relationship Id="rId5" Type="http://schemas.openxmlformats.org/officeDocument/2006/relationships/slide" Target="slide33.xml"/><Relationship Id="rId15" Type="http://schemas.openxmlformats.org/officeDocument/2006/relationships/slide" Target="slide16.xml"/><Relationship Id="rId23" Type="http://schemas.openxmlformats.org/officeDocument/2006/relationships/slide" Target="slide39.xml"/><Relationship Id="rId28" Type="http://schemas.openxmlformats.org/officeDocument/2006/relationships/slide" Target="slide31.xml"/><Relationship Id="rId10" Type="http://schemas.openxmlformats.org/officeDocument/2006/relationships/slide" Target="slide24.xml"/><Relationship Id="rId19" Type="http://schemas.openxmlformats.org/officeDocument/2006/relationships/slide" Target="slide58.xml"/><Relationship Id="rId31" Type="http://schemas.openxmlformats.org/officeDocument/2006/relationships/slide" Target="slide62.xml"/><Relationship Id="rId4" Type="http://schemas.openxmlformats.org/officeDocument/2006/relationships/slide" Target="slide22.xml"/><Relationship Id="rId9" Type="http://schemas.openxmlformats.org/officeDocument/2006/relationships/slide" Target="slide14.xml"/><Relationship Id="rId14" Type="http://schemas.openxmlformats.org/officeDocument/2006/relationships/slide" Target="slide6.xml"/><Relationship Id="rId22" Type="http://schemas.openxmlformats.org/officeDocument/2006/relationships/slide" Target="slide28.xml"/><Relationship Id="rId27" Type="http://schemas.openxmlformats.org/officeDocument/2006/relationships/slide" Target="slide20.xml"/><Relationship Id="rId30" Type="http://schemas.openxmlformats.org/officeDocument/2006/relationships/slide" Target="slide5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1"/>
          <a:ext cx="9144000" cy="6858000"/>
        </p:xfrm>
        <a:graphic>
          <a:graphicData uri="http://schemas.openxmlformats.org/drawingml/2006/table">
            <a:tbl>
              <a:tblPr firstRow="1" bandRow="1">
                <a:tableStyleId>{35758FB7-9AC5-4552-8A53-C91805E547FA}</a:tableStyleId>
              </a:tblPr>
              <a:tblGrid>
                <a:gridCol w="1524000"/>
                <a:gridCol w="1524000"/>
                <a:gridCol w="1524000"/>
                <a:gridCol w="1524000"/>
                <a:gridCol w="1524000"/>
                <a:gridCol w="1524000"/>
              </a:tblGrid>
              <a:tr h="1230925">
                <a:tc>
                  <a:txBody>
                    <a:bodyPr/>
                    <a:lstStyle/>
                    <a:p>
                      <a:pPr algn="ctr"/>
                      <a:endParaRPr lang="en-US" cap="small" dirty="0" smtClean="0"/>
                    </a:p>
                    <a:p>
                      <a:pPr algn="ctr"/>
                      <a:r>
                        <a:rPr lang="en-US" cap="small" dirty="0" err="1" smtClean="0"/>
                        <a:t>MudBugs</a:t>
                      </a:r>
                      <a:endParaRPr lang="en-US" cap="small" dirty="0"/>
                    </a:p>
                  </a:txBody>
                  <a:tcPr/>
                </a:tc>
                <a:tc>
                  <a:txBody>
                    <a:bodyPr/>
                    <a:lstStyle/>
                    <a:p>
                      <a:pPr algn="ctr"/>
                      <a:endParaRPr lang="en-US" sz="1000" cap="small" dirty="0" smtClean="0"/>
                    </a:p>
                    <a:p>
                      <a:pPr algn="ctr"/>
                      <a:r>
                        <a:rPr lang="en-US" cap="small" dirty="0" smtClean="0"/>
                        <a:t>Night-crawlers</a:t>
                      </a:r>
                      <a:endParaRPr lang="en-US" cap="small" dirty="0"/>
                    </a:p>
                  </a:txBody>
                  <a:tcPr/>
                </a:tc>
                <a:tc>
                  <a:txBody>
                    <a:bodyPr/>
                    <a:lstStyle/>
                    <a:p>
                      <a:pPr algn="ctr"/>
                      <a:endParaRPr lang="en-US" sz="1000" cap="small" dirty="0" smtClean="0"/>
                    </a:p>
                    <a:p>
                      <a:pPr algn="ctr"/>
                      <a:r>
                        <a:rPr lang="en-US" cap="small" dirty="0" smtClean="0"/>
                        <a:t>When</a:t>
                      </a:r>
                      <a:r>
                        <a:rPr lang="en-US" cap="small" baseline="0" dirty="0" smtClean="0"/>
                        <a:t> I grow up</a:t>
                      </a:r>
                      <a:endParaRPr lang="en-US" cap="small" dirty="0"/>
                    </a:p>
                  </a:txBody>
                  <a:tcPr/>
                </a:tc>
                <a:tc>
                  <a:txBody>
                    <a:bodyPr/>
                    <a:lstStyle/>
                    <a:p>
                      <a:pPr algn="ctr"/>
                      <a:endParaRPr lang="en-US" cap="small" dirty="0" smtClean="0"/>
                    </a:p>
                    <a:p>
                      <a:pPr algn="ctr"/>
                      <a:r>
                        <a:rPr lang="en-US" cap="small" dirty="0" smtClean="0"/>
                        <a:t>Terms</a:t>
                      </a:r>
                      <a:endParaRPr lang="en-US" cap="small" dirty="0"/>
                    </a:p>
                  </a:txBody>
                  <a:tcPr/>
                </a:tc>
                <a:tc>
                  <a:txBody>
                    <a:bodyPr/>
                    <a:lstStyle/>
                    <a:p>
                      <a:pPr algn="ctr"/>
                      <a:endParaRPr lang="en-US" cap="small" dirty="0" smtClean="0"/>
                    </a:p>
                    <a:p>
                      <a:pPr algn="ctr"/>
                      <a:r>
                        <a:rPr lang="en-US" cap="small" dirty="0" smtClean="0"/>
                        <a:t>Classification</a:t>
                      </a:r>
                      <a:endParaRPr lang="en-US" cap="small" dirty="0"/>
                    </a:p>
                  </a:txBody>
                  <a:tcPr/>
                </a:tc>
                <a:tc>
                  <a:txBody>
                    <a:bodyPr/>
                    <a:lstStyle/>
                    <a:p>
                      <a:pPr algn="ctr"/>
                      <a:endParaRPr lang="en-US" sz="1000" cap="small" dirty="0" smtClean="0"/>
                    </a:p>
                    <a:p>
                      <a:pPr algn="ctr"/>
                      <a:endParaRPr lang="en-US" cap="small" dirty="0" smtClean="0"/>
                    </a:p>
                    <a:p>
                      <a:pPr algn="ctr"/>
                      <a:r>
                        <a:rPr lang="en-US" cap="small" dirty="0" smtClean="0"/>
                        <a:t>My Parts</a:t>
                      </a:r>
                      <a:endParaRPr lang="en-US" cap="small" dirty="0"/>
                    </a:p>
                  </a:txBody>
                  <a:tcPr/>
                </a:tc>
              </a:tr>
              <a:tr h="1125415">
                <a:tc>
                  <a:txBody>
                    <a:bodyPr/>
                    <a:lstStyle/>
                    <a:p>
                      <a:pPr algn="ctr"/>
                      <a:endParaRPr lang="en-US" sz="1500" b="1" cap="all" baseline="0" dirty="0" smtClean="0">
                        <a:solidFill>
                          <a:schemeClr val="bg1"/>
                        </a:solidFill>
                        <a:hlinkClick r:id="rId2" action="ppaction://hlinksldjump"/>
                      </a:endParaRPr>
                    </a:p>
                    <a:p>
                      <a:pPr algn="ctr"/>
                      <a:r>
                        <a:rPr lang="en-US" sz="2800" b="1" cap="all" baseline="0" dirty="0" smtClean="0">
                          <a:solidFill>
                            <a:schemeClr val="bg1"/>
                          </a:solidFill>
                          <a:hlinkClick r:id="rId2"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3" action="ppaction://hlinksldjump"/>
                      </a:endParaRPr>
                    </a:p>
                    <a:p>
                      <a:pPr algn="ctr"/>
                      <a:r>
                        <a:rPr lang="en-US" sz="2800" b="1" cap="all" baseline="0" dirty="0" smtClean="0">
                          <a:solidFill>
                            <a:schemeClr val="bg1"/>
                          </a:solidFill>
                          <a:hlinkClick r:id="rId3"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4" action="ppaction://hlinksldjump"/>
                      </a:endParaRPr>
                    </a:p>
                    <a:p>
                      <a:pPr algn="ctr"/>
                      <a:r>
                        <a:rPr lang="en-US" sz="2800" b="1" cap="all" baseline="0" dirty="0" smtClean="0">
                          <a:solidFill>
                            <a:schemeClr val="bg1"/>
                          </a:solidFill>
                          <a:hlinkClick r:id="rId4"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5" action="ppaction://hlinksldjump"/>
                      </a:endParaRPr>
                    </a:p>
                    <a:p>
                      <a:pPr algn="ctr"/>
                      <a:r>
                        <a:rPr lang="en-US" sz="2800" b="1" cap="all" baseline="0" dirty="0" smtClean="0">
                          <a:solidFill>
                            <a:schemeClr val="bg1"/>
                          </a:solidFill>
                          <a:hlinkClick r:id="rId5"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6" action="ppaction://hlinksldjump"/>
                      </a:endParaRPr>
                    </a:p>
                    <a:p>
                      <a:pPr algn="ctr"/>
                      <a:r>
                        <a:rPr lang="en-US" sz="2800" b="1" cap="all" baseline="0" dirty="0" smtClean="0">
                          <a:solidFill>
                            <a:schemeClr val="bg1"/>
                          </a:solidFill>
                          <a:hlinkClick r:id="rId6"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7" action="ppaction://hlinksldjump"/>
                      </a:endParaRPr>
                    </a:p>
                    <a:p>
                      <a:pPr algn="ctr"/>
                      <a:r>
                        <a:rPr lang="en-US" sz="2800" b="1" cap="all" baseline="0" dirty="0" smtClean="0">
                          <a:solidFill>
                            <a:schemeClr val="bg1"/>
                          </a:solidFill>
                          <a:hlinkClick r:id="rId7" action="ppaction://hlinksldjump"/>
                        </a:rPr>
                        <a:t>A</a:t>
                      </a:r>
                      <a:endParaRPr lang="en-US" sz="2800" b="1" cap="all" baseline="0" dirty="0" smtClean="0">
                        <a:solidFill>
                          <a:schemeClr val="bg1"/>
                        </a:solidFill>
                      </a:endParaRPr>
                    </a:p>
                    <a:p>
                      <a:pPr algn="ctr"/>
                      <a:endParaRPr lang="en-US" sz="1500" b="1" cap="all" baseline="0" dirty="0">
                        <a:solidFill>
                          <a:schemeClr val="bg1"/>
                        </a:solidFill>
                      </a:endParaRPr>
                    </a:p>
                  </a:txBody>
                  <a:tcPr/>
                </a:tc>
              </a:tr>
              <a:tr h="1125415">
                <a:tc>
                  <a:txBody>
                    <a:bodyPr/>
                    <a:lstStyle/>
                    <a:p>
                      <a:pPr algn="ctr"/>
                      <a:endParaRPr lang="en-US" sz="1500" b="1" cap="all" baseline="0" dirty="0" smtClean="0">
                        <a:solidFill>
                          <a:schemeClr val="bg1"/>
                        </a:solidFill>
                        <a:hlinkClick r:id="rId8" action="ppaction://hlinksldjump"/>
                      </a:endParaRPr>
                    </a:p>
                    <a:p>
                      <a:pPr algn="ctr"/>
                      <a:r>
                        <a:rPr lang="en-US" sz="2800" b="1" cap="all" baseline="0" dirty="0" smtClean="0">
                          <a:solidFill>
                            <a:schemeClr val="bg1"/>
                          </a:solidFill>
                          <a:hlinkClick r:id="rId8" action="ppaction://hlinksldjump"/>
                        </a:rPr>
                        <a:t>B</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9" action="ppaction://hlinksldjump"/>
                      </a:endParaRPr>
                    </a:p>
                    <a:p>
                      <a:pPr algn="ctr"/>
                      <a:r>
                        <a:rPr lang="en-US" sz="2800" b="1" cap="all" baseline="0" dirty="0" smtClean="0">
                          <a:solidFill>
                            <a:schemeClr val="bg1"/>
                          </a:solidFill>
                          <a:hlinkClick r:id="rId9" action="ppaction://hlinksldjump"/>
                        </a:rPr>
                        <a:t>B</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0" action="ppaction://hlinksldjump"/>
                      </a:endParaRPr>
                    </a:p>
                    <a:p>
                      <a:pPr algn="ctr"/>
                      <a:r>
                        <a:rPr lang="en-US" sz="2800" b="1" cap="all" baseline="0" dirty="0" smtClean="0">
                          <a:solidFill>
                            <a:schemeClr val="bg1"/>
                          </a:solidFill>
                          <a:hlinkClick r:id="rId10" action="ppaction://hlinksldjump"/>
                        </a:rPr>
                        <a:t>B</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1" action="ppaction://hlinksldjump"/>
                      </a:endParaRPr>
                    </a:p>
                    <a:p>
                      <a:pPr algn="ctr"/>
                      <a:r>
                        <a:rPr lang="en-US" sz="2800" b="1" cap="all" baseline="0" dirty="0" smtClean="0">
                          <a:solidFill>
                            <a:schemeClr val="bg1"/>
                          </a:solidFill>
                          <a:hlinkClick r:id="rId11" action="ppaction://hlinksldjump"/>
                        </a:rPr>
                        <a:t>B</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2" action="ppaction://hlinksldjump"/>
                      </a:endParaRPr>
                    </a:p>
                    <a:p>
                      <a:pPr algn="ctr"/>
                      <a:r>
                        <a:rPr lang="en-US" sz="2800" b="1" cap="all" baseline="0" dirty="0" smtClean="0">
                          <a:solidFill>
                            <a:schemeClr val="bg1"/>
                          </a:solidFill>
                          <a:hlinkClick r:id="rId12" action="ppaction://hlinksldjump"/>
                        </a:rPr>
                        <a:t>B</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3" action="ppaction://hlinksldjump"/>
                      </a:endParaRPr>
                    </a:p>
                    <a:p>
                      <a:pPr algn="ctr"/>
                      <a:r>
                        <a:rPr lang="en-US" sz="2800" b="1" cap="all" baseline="0" dirty="0" smtClean="0">
                          <a:solidFill>
                            <a:schemeClr val="bg1"/>
                          </a:solidFill>
                          <a:hlinkClick r:id="rId13" action="ppaction://hlinksldjump"/>
                        </a:rPr>
                        <a:t>B</a:t>
                      </a:r>
                      <a:endParaRPr lang="en-US" sz="2800" b="1" cap="all" baseline="0" dirty="0" smtClean="0">
                        <a:solidFill>
                          <a:schemeClr val="bg1"/>
                        </a:solidFill>
                      </a:endParaRPr>
                    </a:p>
                  </a:txBody>
                  <a:tcPr/>
                </a:tc>
              </a:tr>
              <a:tr h="1125415">
                <a:tc>
                  <a:txBody>
                    <a:bodyPr/>
                    <a:lstStyle/>
                    <a:p>
                      <a:pPr algn="ctr"/>
                      <a:endParaRPr lang="en-US" sz="1500" b="1" cap="all" baseline="0" dirty="0" smtClean="0">
                        <a:solidFill>
                          <a:schemeClr val="bg1"/>
                        </a:solidFill>
                        <a:hlinkClick r:id="rId14" action="ppaction://hlinksldjump"/>
                      </a:endParaRPr>
                    </a:p>
                    <a:p>
                      <a:pPr algn="ctr"/>
                      <a:r>
                        <a:rPr lang="en-US" sz="2800" b="1" cap="all" baseline="0" dirty="0" smtClean="0">
                          <a:solidFill>
                            <a:schemeClr val="bg1"/>
                          </a:solidFill>
                          <a:hlinkClick r:id="rId14" action="ppaction://hlinksldjump"/>
                        </a:rPr>
                        <a:t>C</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15" action="ppaction://hlinksldjump"/>
                      </a:endParaRPr>
                    </a:p>
                    <a:p>
                      <a:pPr algn="ctr"/>
                      <a:r>
                        <a:rPr lang="en-US" sz="2800" b="1" cap="all" baseline="0" dirty="0" smtClean="0">
                          <a:solidFill>
                            <a:schemeClr val="bg1"/>
                          </a:solidFill>
                          <a:hlinkClick r:id="rId15" action="ppaction://hlinksldjump"/>
                        </a:rPr>
                        <a:t>C</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6" action="ppaction://hlinksldjump"/>
                      </a:endParaRPr>
                    </a:p>
                    <a:p>
                      <a:pPr algn="ctr"/>
                      <a:r>
                        <a:rPr lang="en-US" sz="2800" b="1" cap="all" baseline="0" dirty="0" smtClean="0">
                          <a:solidFill>
                            <a:schemeClr val="bg1"/>
                          </a:solidFill>
                          <a:hlinkClick r:id="rId16" action="ppaction://hlinksldjump"/>
                        </a:rPr>
                        <a:t>C</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7" action="ppaction://hlinksldjump"/>
                      </a:endParaRPr>
                    </a:p>
                    <a:p>
                      <a:pPr algn="ctr"/>
                      <a:r>
                        <a:rPr lang="en-US" sz="2800" b="1" cap="all" baseline="0" dirty="0" smtClean="0">
                          <a:solidFill>
                            <a:schemeClr val="bg1"/>
                          </a:solidFill>
                          <a:hlinkClick r:id="rId17" action="ppaction://hlinksldjump"/>
                        </a:rPr>
                        <a:t>C</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8" action="ppaction://hlinksldjump"/>
                      </a:endParaRPr>
                    </a:p>
                    <a:p>
                      <a:pPr algn="ctr"/>
                      <a:r>
                        <a:rPr lang="en-US" sz="2800" b="1" cap="all" baseline="0" dirty="0" smtClean="0">
                          <a:solidFill>
                            <a:schemeClr val="bg1"/>
                          </a:solidFill>
                          <a:hlinkClick r:id="rId18" action="ppaction://hlinksldjump"/>
                        </a:rPr>
                        <a:t>C</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19" action="ppaction://hlinksldjump"/>
                      </a:endParaRPr>
                    </a:p>
                    <a:p>
                      <a:pPr algn="ctr"/>
                      <a:r>
                        <a:rPr lang="en-US" sz="2800" b="1" cap="all" baseline="0" dirty="0" smtClean="0">
                          <a:solidFill>
                            <a:schemeClr val="bg1"/>
                          </a:solidFill>
                          <a:hlinkClick r:id="rId19" action="ppaction://hlinksldjump"/>
                        </a:rPr>
                        <a:t>C</a:t>
                      </a:r>
                      <a:endParaRPr lang="en-US" sz="2800" b="1" cap="all" baseline="0" dirty="0" smtClean="0">
                        <a:solidFill>
                          <a:schemeClr val="bg1"/>
                        </a:solidFill>
                      </a:endParaRPr>
                    </a:p>
                  </a:txBody>
                  <a:tcPr/>
                </a:tc>
              </a:tr>
              <a:tr h="1125415">
                <a:tc>
                  <a:txBody>
                    <a:bodyPr/>
                    <a:lstStyle/>
                    <a:p>
                      <a:pPr algn="ctr"/>
                      <a:endParaRPr lang="en-US" sz="1500" b="1" cap="all" baseline="0" dirty="0" smtClean="0">
                        <a:solidFill>
                          <a:schemeClr val="bg1"/>
                        </a:solidFill>
                        <a:hlinkClick r:id="rId20" action="ppaction://hlinksldjump"/>
                      </a:endParaRPr>
                    </a:p>
                    <a:p>
                      <a:pPr algn="ctr"/>
                      <a:r>
                        <a:rPr lang="en-US" sz="2800" b="1" cap="all" baseline="0" dirty="0" smtClean="0">
                          <a:solidFill>
                            <a:schemeClr val="bg1"/>
                          </a:solidFill>
                          <a:hlinkClick r:id="rId20" action="ppaction://hlinksldjump"/>
                        </a:rPr>
                        <a:t>d</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21" action="ppaction://hlinksldjump"/>
                      </a:endParaRPr>
                    </a:p>
                    <a:p>
                      <a:pPr algn="ctr"/>
                      <a:r>
                        <a:rPr lang="en-US" sz="2800" b="1" cap="all" baseline="0" dirty="0" smtClean="0">
                          <a:solidFill>
                            <a:schemeClr val="bg1"/>
                          </a:solidFill>
                          <a:hlinkClick r:id="rId21" action="ppaction://hlinksldjump"/>
                        </a:rPr>
                        <a:t>d</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2" action="ppaction://hlinksldjump"/>
                      </a:endParaRPr>
                    </a:p>
                    <a:p>
                      <a:pPr algn="ctr"/>
                      <a:r>
                        <a:rPr lang="en-US" sz="2800" b="1" cap="all" baseline="0" dirty="0" smtClean="0">
                          <a:solidFill>
                            <a:schemeClr val="bg1"/>
                          </a:solidFill>
                          <a:hlinkClick r:id="rId22" action="ppaction://hlinksldjump"/>
                        </a:rPr>
                        <a:t>d</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3" action="ppaction://hlinksldjump"/>
                      </a:endParaRPr>
                    </a:p>
                    <a:p>
                      <a:pPr algn="ctr"/>
                      <a:r>
                        <a:rPr lang="en-US" sz="2800" b="1" cap="all" baseline="0" dirty="0" smtClean="0">
                          <a:solidFill>
                            <a:schemeClr val="bg1"/>
                          </a:solidFill>
                          <a:hlinkClick r:id="rId23" action="ppaction://hlinksldjump"/>
                        </a:rPr>
                        <a:t>d</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4" action="ppaction://hlinksldjump"/>
                      </a:endParaRPr>
                    </a:p>
                    <a:p>
                      <a:pPr algn="ctr"/>
                      <a:r>
                        <a:rPr lang="en-US" sz="2800" b="1" cap="all" baseline="0" dirty="0" smtClean="0">
                          <a:solidFill>
                            <a:schemeClr val="bg1"/>
                          </a:solidFill>
                          <a:hlinkClick r:id="rId24" action="ppaction://hlinksldjump"/>
                        </a:rPr>
                        <a:t>d</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5" action="ppaction://hlinksldjump"/>
                      </a:endParaRPr>
                    </a:p>
                    <a:p>
                      <a:pPr algn="ctr"/>
                      <a:r>
                        <a:rPr lang="en-US" sz="2800" b="1" cap="all" baseline="0" dirty="0" smtClean="0">
                          <a:solidFill>
                            <a:schemeClr val="bg1"/>
                          </a:solidFill>
                          <a:hlinkClick r:id="rId25" action="ppaction://hlinksldjump"/>
                        </a:rPr>
                        <a:t>d</a:t>
                      </a:r>
                      <a:endParaRPr lang="en-US" sz="2800" b="1" cap="all" baseline="0" dirty="0" smtClean="0">
                        <a:solidFill>
                          <a:schemeClr val="bg1"/>
                        </a:solidFill>
                      </a:endParaRPr>
                    </a:p>
                  </a:txBody>
                  <a:tcPr/>
                </a:tc>
              </a:tr>
              <a:tr h="1125415">
                <a:tc>
                  <a:txBody>
                    <a:bodyPr/>
                    <a:lstStyle/>
                    <a:p>
                      <a:pPr algn="ctr"/>
                      <a:endParaRPr lang="en-US" sz="1500" b="1" cap="all" baseline="0" dirty="0" smtClean="0">
                        <a:solidFill>
                          <a:schemeClr val="bg1"/>
                        </a:solidFill>
                        <a:hlinkClick r:id="rId26" action="ppaction://hlinksldjump"/>
                      </a:endParaRPr>
                    </a:p>
                    <a:p>
                      <a:pPr algn="ctr"/>
                      <a:r>
                        <a:rPr lang="en-US" sz="2800" b="1" cap="all" baseline="0" dirty="0" smtClean="0">
                          <a:solidFill>
                            <a:schemeClr val="bg1"/>
                          </a:solidFill>
                          <a:hlinkClick r:id="rId26" action="ppaction://hlinksldjump"/>
                        </a:rPr>
                        <a:t>e</a:t>
                      </a:r>
                      <a:endParaRPr lang="en-US" sz="2800" b="1" cap="all" baseline="0" dirty="0" smtClean="0">
                        <a:solidFill>
                          <a:schemeClr val="bg1"/>
                        </a:solidFill>
                      </a:endParaRPr>
                    </a:p>
                    <a:p>
                      <a:pPr algn="ctr"/>
                      <a:endParaRPr lang="en-US" sz="1500" b="1" cap="all" baseline="0" dirty="0">
                        <a:solidFill>
                          <a:schemeClr val="bg1"/>
                        </a:solidFill>
                      </a:endParaRPr>
                    </a:p>
                  </a:txBody>
                  <a:tcPr/>
                </a:tc>
                <a:tc>
                  <a:txBody>
                    <a:bodyPr/>
                    <a:lstStyle/>
                    <a:p>
                      <a:pPr algn="ctr"/>
                      <a:endParaRPr lang="en-US" sz="1500" b="1" cap="all" baseline="0" dirty="0" smtClean="0">
                        <a:solidFill>
                          <a:schemeClr val="bg1"/>
                        </a:solidFill>
                        <a:hlinkClick r:id="rId27" action="ppaction://hlinksldjump"/>
                      </a:endParaRPr>
                    </a:p>
                    <a:p>
                      <a:pPr algn="ctr"/>
                      <a:r>
                        <a:rPr lang="en-US" sz="2800" b="1" cap="all" baseline="0" dirty="0" smtClean="0">
                          <a:solidFill>
                            <a:schemeClr val="bg1"/>
                          </a:solidFill>
                          <a:hlinkClick r:id="rId27" action="ppaction://hlinksldjump"/>
                        </a:rPr>
                        <a:t>e</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8" action="ppaction://hlinksldjump"/>
                      </a:endParaRPr>
                    </a:p>
                    <a:p>
                      <a:pPr algn="ctr"/>
                      <a:r>
                        <a:rPr lang="en-US" sz="2800" b="1" cap="all" baseline="0" dirty="0" smtClean="0">
                          <a:solidFill>
                            <a:schemeClr val="bg1"/>
                          </a:solidFill>
                          <a:hlinkClick r:id="rId28" action="ppaction://hlinksldjump"/>
                        </a:rPr>
                        <a:t>e</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29" action="ppaction://hlinksldjump"/>
                      </a:endParaRPr>
                    </a:p>
                    <a:p>
                      <a:pPr algn="ctr"/>
                      <a:r>
                        <a:rPr lang="en-US" sz="2800" b="1" cap="all" baseline="0" dirty="0" smtClean="0">
                          <a:solidFill>
                            <a:schemeClr val="bg1"/>
                          </a:solidFill>
                          <a:hlinkClick r:id="rId29" action="ppaction://hlinksldjump"/>
                        </a:rPr>
                        <a:t>e</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30" action="ppaction://hlinksldjump"/>
                      </a:endParaRPr>
                    </a:p>
                    <a:p>
                      <a:pPr algn="ctr"/>
                      <a:r>
                        <a:rPr lang="en-US" sz="2800" b="1" cap="all" baseline="0" dirty="0" smtClean="0">
                          <a:solidFill>
                            <a:schemeClr val="bg1"/>
                          </a:solidFill>
                          <a:hlinkClick r:id="rId30" action="ppaction://hlinksldjump"/>
                        </a:rPr>
                        <a:t>e</a:t>
                      </a:r>
                      <a:endParaRPr lang="en-US" sz="2800" b="1" cap="all" baseline="0" dirty="0" smtClean="0">
                        <a:solidFill>
                          <a:schemeClr val="bg1"/>
                        </a:solidFill>
                      </a:endParaRPr>
                    </a:p>
                  </a:txBody>
                  <a:tcPr/>
                </a:tc>
                <a:tc>
                  <a:txBody>
                    <a:bodyPr/>
                    <a:lstStyle/>
                    <a:p>
                      <a:pPr algn="ctr"/>
                      <a:endParaRPr lang="en-US" sz="1500" b="1" cap="all" baseline="0" dirty="0" smtClean="0">
                        <a:solidFill>
                          <a:schemeClr val="bg1"/>
                        </a:solidFill>
                        <a:hlinkClick r:id="rId31" action="ppaction://hlinksldjump"/>
                      </a:endParaRPr>
                    </a:p>
                    <a:p>
                      <a:pPr algn="ctr"/>
                      <a:r>
                        <a:rPr lang="en-US" sz="2800" b="1" cap="all" baseline="0" dirty="0" smtClean="0">
                          <a:solidFill>
                            <a:schemeClr val="bg1"/>
                          </a:solidFill>
                          <a:hlinkClick r:id="rId31" action="ppaction://hlinksldjump"/>
                        </a:rPr>
                        <a:t>e</a:t>
                      </a:r>
                      <a:endParaRPr lang="en-US" sz="2800" b="1" cap="all" baseline="0" dirty="0" smtClean="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C ?</a:t>
            </a:r>
            <a:endParaRPr lang="en-US" b="1" cap="small" dirty="0"/>
          </a:p>
        </p:txBody>
      </p:sp>
      <p:pic>
        <p:nvPicPr>
          <p:cNvPr id="2050" name="Picture 2" descr="http://www.enchantedlearning.com/subjects/invertebrates/crustacean/label/crayfish/label.GIF"/>
          <p:cNvPicPr>
            <a:picLocks noChangeAspect="1" noChangeArrowheads="1"/>
          </p:cNvPicPr>
          <p:nvPr/>
        </p:nvPicPr>
        <p:blipFill>
          <a:blip r:embed="rId2" cstate="print"/>
          <a:srcRect/>
          <a:stretch>
            <a:fillRect/>
          </a:stretch>
        </p:blipFill>
        <p:spPr bwMode="auto">
          <a:xfrm>
            <a:off x="746612" y="1981200"/>
            <a:ext cx="7572838" cy="4114800"/>
          </a:xfrm>
          <a:prstGeom prst="rect">
            <a:avLst/>
          </a:prstGeom>
          <a:noFill/>
        </p:spPr>
      </p:pic>
      <p:sp>
        <p:nvSpPr>
          <p:cNvPr id="5" name="Rectangle 4"/>
          <p:cNvSpPr/>
          <p:nvPr/>
        </p:nvSpPr>
        <p:spPr>
          <a:xfrm>
            <a:off x="2922049" y="2124670"/>
            <a:ext cx="55816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Rostrum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D ?</a:t>
            </a:r>
            <a:endParaRPr lang="en-US" b="1" cap="small" dirty="0"/>
          </a:p>
        </p:txBody>
      </p:sp>
      <p:grpSp>
        <p:nvGrpSpPr>
          <p:cNvPr id="13" name="Group 12"/>
          <p:cNvGrpSpPr/>
          <p:nvPr/>
        </p:nvGrpSpPr>
        <p:grpSpPr>
          <a:xfrm>
            <a:off x="304800" y="1981200"/>
            <a:ext cx="8522362" cy="3581400"/>
            <a:chOff x="304800" y="1981200"/>
            <a:chExt cx="8522362" cy="3581400"/>
          </a:xfrm>
        </p:grpSpPr>
        <p:pic>
          <p:nvPicPr>
            <p:cNvPr id="22530" name="Picture 2" descr="http://www.biologyjunction.com/earthw2.gif"/>
            <p:cNvPicPr>
              <a:picLocks noChangeAspect="1" noChangeArrowheads="1"/>
            </p:cNvPicPr>
            <p:nvPr/>
          </p:nvPicPr>
          <p:blipFill>
            <a:blip r:embed="rId2" cstate="print"/>
            <a:srcRect/>
            <a:stretch>
              <a:fillRect/>
            </a:stretch>
          </p:blipFill>
          <p:spPr bwMode="auto">
            <a:xfrm>
              <a:off x="344905" y="1981200"/>
              <a:ext cx="8482257" cy="3581400"/>
            </a:xfrm>
            <a:prstGeom prst="rect">
              <a:avLst/>
            </a:prstGeom>
            <a:noFill/>
          </p:spPr>
        </p:pic>
        <p:sp>
          <p:nvSpPr>
            <p:cNvPr id="6" name="Oval 5"/>
            <p:cNvSpPr/>
            <p:nvPr/>
          </p:nvSpPr>
          <p:spPr>
            <a:xfrm>
              <a:off x="304800" y="2514600"/>
              <a:ext cx="9906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2133600"/>
              <a:ext cx="23622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1981200"/>
              <a:ext cx="18288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438400"/>
              <a:ext cx="10668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51816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402105" y="1743670"/>
            <a:ext cx="62709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Dorsal Blood Vessel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E ?</a:t>
            </a:r>
            <a:endParaRPr lang="en-US" b="1" cap="small" dirty="0"/>
          </a:p>
        </p:txBody>
      </p:sp>
      <p:grpSp>
        <p:nvGrpSpPr>
          <p:cNvPr id="2" name="Group 12"/>
          <p:cNvGrpSpPr/>
          <p:nvPr/>
        </p:nvGrpSpPr>
        <p:grpSpPr>
          <a:xfrm>
            <a:off x="304800" y="1981200"/>
            <a:ext cx="8522362" cy="3581400"/>
            <a:chOff x="304800" y="1981200"/>
            <a:chExt cx="8522362" cy="3581400"/>
          </a:xfrm>
        </p:grpSpPr>
        <p:pic>
          <p:nvPicPr>
            <p:cNvPr id="22530" name="Picture 2" descr="http://www.biologyjunction.com/earthw2.gif"/>
            <p:cNvPicPr>
              <a:picLocks noChangeAspect="1" noChangeArrowheads="1"/>
            </p:cNvPicPr>
            <p:nvPr/>
          </p:nvPicPr>
          <p:blipFill>
            <a:blip r:embed="rId2" cstate="print"/>
            <a:srcRect/>
            <a:stretch>
              <a:fillRect/>
            </a:stretch>
          </p:blipFill>
          <p:spPr bwMode="auto">
            <a:xfrm>
              <a:off x="344905" y="1981200"/>
              <a:ext cx="8482257" cy="3581400"/>
            </a:xfrm>
            <a:prstGeom prst="rect">
              <a:avLst/>
            </a:prstGeom>
            <a:noFill/>
          </p:spPr>
        </p:pic>
        <p:sp>
          <p:nvSpPr>
            <p:cNvPr id="6" name="Oval 5"/>
            <p:cNvSpPr/>
            <p:nvPr/>
          </p:nvSpPr>
          <p:spPr>
            <a:xfrm>
              <a:off x="304800" y="2514600"/>
              <a:ext cx="9906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2133600"/>
              <a:ext cx="23622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1981200"/>
              <a:ext cx="18288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438400"/>
              <a:ext cx="10668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51816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6934200" y="2133600"/>
            <a:ext cx="52931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Clitellum</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is the function of “F”?</a:t>
            </a:r>
            <a:endParaRPr lang="en-US" b="1" cap="small" dirty="0"/>
          </a:p>
        </p:txBody>
      </p:sp>
      <p:grpSp>
        <p:nvGrpSpPr>
          <p:cNvPr id="2" name="Group 12"/>
          <p:cNvGrpSpPr/>
          <p:nvPr/>
        </p:nvGrpSpPr>
        <p:grpSpPr>
          <a:xfrm>
            <a:off x="304800" y="1981200"/>
            <a:ext cx="8522362" cy="3581400"/>
            <a:chOff x="304800" y="1981200"/>
            <a:chExt cx="8522362" cy="3581400"/>
          </a:xfrm>
        </p:grpSpPr>
        <p:pic>
          <p:nvPicPr>
            <p:cNvPr id="22530" name="Picture 2" descr="http://www.biologyjunction.com/earthw2.gif"/>
            <p:cNvPicPr>
              <a:picLocks noChangeAspect="1" noChangeArrowheads="1"/>
            </p:cNvPicPr>
            <p:nvPr/>
          </p:nvPicPr>
          <p:blipFill>
            <a:blip r:embed="rId2" cstate="print"/>
            <a:srcRect/>
            <a:stretch>
              <a:fillRect/>
            </a:stretch>
          </p:blipFill>
          <p:spPr bwMode="auto">
            <a:xfrm>
              <a:off x="344905" y="1981200"/>
              <a:ext cx="8482257" cy="3581400"/>
            </a:xfrm>
            <a:prstGeom prst="rect">
              <a:avLst/>
            </a:prstGeom>
            <a:noFill/>
          </p:spPr>
        </p:pic>
        <p:sp>
          <p:nvSpPr>
            <p:cNvPr id="6" name="Oval 5"/>
            <p:cNvSpPr/>
            <p:nvPr/>
          </p:nvSpPr>
          <p:spPr>
            <a:xfrm>
              <a:off x="304800" y="2514600"/>
              <a:ext cx="9906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2133600"/>
              <a:ext cx="23622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1981200"/>
              <a:ext cx="18288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438400"/>
              <a:ext cx="10668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51816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886200" y="4876800"/>
            <a:ext cx="50847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Grind soil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is the function of “G”?</a:t>
            </a:r>
            <a:endParaRPr lang="en-US" b="1" cap="small" dirty="0"/>
          </a:p>
        </p:txBody>
      </p:sp>
      <p:grpSp>
        <p:nvGrpSpPr>
          <p:cNvPr id="2" name="Group 12"/>
          <p:cNvGrpSpPr/>
          <p:nvPr/>
        </p:nvGrpSpPr>
        <p:grpSpPr>
          <a:xfrm>
            <a:off x="304800" y="1981200"/>
            <a:ext cx="8522362" cy="3581400"/>
            <a:chOff x="304800" y="1981200"/>
            <a:chExt cx="8522362" cy="3581400"/>
          </a:xfrm>
        </p:grpSpPr>
        <p:pic>
          <p:nvPicPr>
            <p:cNvPr id="22530" name="Picture 2" descr="http://www.biologyjunction.com/earthw2.gif"/>
            <p:cNvPicPr>
              <a:picLocks noChangeAspect="1" noChangeArrowheads="1"/>
            </p:cNvPicPr>
            <p:nvPr/>
          </p:nvPicPr>
          <p:blipFill>
            <a:blip r:embed="rId2" cstate="print"/>
            <a:srcRect/>
            <a:stretch>
              <a:fillRect/>
            </a:stretch>
          </p:blipFill>
          <p:spPr bwMode="auto">
            <a:xfrm>
              <a:off x="344905" y="1981200"/>
              <a:ext cx="8482257" cy="3581400"/>
            </a:xfrm>
            <a:prstGeom prst="rect">
              <a:avLst/>
            </a:prstGeom>
            <a:noFill/>
          </p:spPr>
        </p:pic>
        <p:sp>
          <p:nvSpPr>
            <p:cNvPr id="6" name="Oval 5"/>
            <p:cNvSpPr/>
            <p:nvPr/>
          </p:nvSpPr>
          <p:spPr>
            <a:xfrm>
              <a:off x="304800" y="2514600"/>
              <a:ext cx="9906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2133600"/>
              <a:ext cx="23622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1981200"/>
              <a:ext cx="18288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438400"/>
              <a:ext cx="10668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51816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1676400" y="4876800"/>
            <a:ext cx="62709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Pump blood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used for defense and food handling?</a:t>
            </a:r>
            <a:endParaRPr lang="en-US" b="1" cap="smal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What is the structure labeled “H”?</a:t>
            </a:r>
            <a:endParaRPr lang="en-US" b="1" cap="small" dirty="0"/>
          </a:p>
        </p:txBody>
      </p:sp>
      <p:grpSp>
        <p:nvGrpSpPr>
          <p:cNvPr id="2" name="Group 12"/>
          <p:cNvGrpSpPr/>
          <p:nvPr/>
        </p:nvGrpSpPr>
        <p:grpSpPr>
          <a:xfrm>
            <a:off x="304800" y="1981200"/>
            <a:ext cx="8522362" cy="3581400"/>
            <a:chOff x="304800" y="1981200"/>
            <a:chExt cx="8522362" cy="3581400"/>
          </a:xfrm>
        </p:grpSpPr>
        <p:pic>
          <p:nvPicPr>
            <p:cNvPr id="22530" name="Picture 2" descr="http://www.biologyjunction.com/earthw2.gif"/>
            <p:cNvPicPr>
              <a:picLocks noChangeAspect="1" noChangeArrowheads="1"/>
            </p:cNvPicPr>
            <p:nvPr/>
          </p:nvPicPr>
          <p:blipFill>
            <a:blip r:embed="rId2" cstate="print"/>
            <a:srcRect/>
            <a:stretch>
              <a:fillRect/>
            </a:stretch>
          </p:blipFill>
          <p:spPr bwMode="auto">
            <a:xfrm>
              <a:off x="344905" y="1981200"/>
              <a:ext cx="8482257" cy="3581400"/>
            </a:xfrm>
            <a:prstGeom prst="rect">
              <a:avLst/>
            </a:prstGeom>
            <a:noFill/>
          </p:spPr>
        </p:pic>
        <p:sp>
          <p:nvSpPr>
            <p:cNvPr id="6" name="Oval 5"/>
            <p:cNvSpPr/>
            <p:nvPr/>
          </p:nvSpPr>
          <p:spPr>
            <a:xfrm>
              <a:off x="304800" y="2514600"/>
              <a:ext cx="9906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2133600"/>
              <a:ext cx="23622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1981200"/>
              <a:ext cx="18288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438400"/>
              <a:ext cx="10668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51816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0" y="5105400"/>
              <a:ext cx="914400"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5257800" y="4800600"/>
            <a:ext cx="62709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Intestine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3200400" cy="5715000"/>
          </a:xfrm>
        </p:spPr>
        <p:txBody>
          <a:bodyPr>
            <a:normAutofit/>
          </a:bodyPr>
          <a:lstStyle/>
          <a:p>
            <a:pPr algn="ctr">
              <a:buNone/>
            </a:pPr>
            <a:r>
              <a:rPr lang="en-US" b="1" cap="small" dirty="0" smtClean="0"/>
              <a:t>The image labeled “I” is of a diploid cell that forms when the sperm and egg unite. What is this diploid cell called?</a:t>
            </a:r>
            <a:endParaRPr lang="en-US" b="1" cap="small" dirty="0"/>
          </a:p>
        </p:txBody>
      </p:sp>
      <p:grpSp>
        <p:nvGrpSpPr>
          <p:cNvPr id="2" name="Group 25"/>
          <p:cNvGrpSpPr/>
          <p:nvPr/>
        </p:nvGrpSpPr>
        <p:grpSpPr>
          <a:xfrm>
            <a:off x="4800600" y="0"/>
            <a:ext cx="4114800" cy="6698534"/>
            <a:chOff x="4800600" y="0"/>
            <a:chExt cx="4114800" cy="6698534"/>
          </a:xfrm>
        </p:grpSpPr>
        <p:pic>
          <p:nvPicPr>
            <p:cNvPr id="28676" name="Picture 4" descr="http://www.bio.miami.edu/dana/pix/gastrulation.jpg"/>
            <p:cNvPicPr>
              <a:picLocks noChangeAspect="1" noChangeArrowheads="1"/>
            </p:cNvPicPr>
            <p:nvPr/>
          </p:nvPicPr>
          <p:blipFill>
            <a:blip r:embed="rId3" cstate="print"/>
            <a:srcRect/>
            <a:stretch>
              <a:fillRect/>
            </a:stretch>
          </p:blipFill>
          <p:spPr bwMode="auto">
            <a:xfrm>
              <a:off x="4800600" y="0"/>
              <a:ext cx="4095750" cy="6698534"/>
            </a:xfrm>
            <a:prstGeom prst="rect">
              <a:avLst/>
            </a:prstGeom>
            <a:noFill/>
          </p:spPr>
        </p:pic>
        <p:sp>
          <p:nvSpPr>
            <p:cNvPr id="14" name="Rectangle 13"/>
            <p:cNvSpPr/>
            <p:nvPr/>
          </p:nvSpPr>
          <p:spPr>
            <a:xfrm>
              <a:off x="4800600" y="1219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533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96000" y="2057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467600" y="12954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467600" y="2743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72200" y="3581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96200" y="4343400"/>
              <a:ext cx="1066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48400" y="5257800"/>
              <a:ext cx="152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00600" y="4724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6172200"/>
              <a:ext cx="3733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6248400" y="0"/>
            <a:ext cx="37542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9" name="Straight Arrow Connector 28"/>
          <p:cNvCxnSpPr/>
          <p:nvPr/>
        </p:nvCxnSpPr>
        <p:spPr>
          <a:xfrm flipH="1">
            <a:off x="5943600" y="381000"/>
            <a:ext cx="304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Zygote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3200400" cy="5715000"/>
          </a:xfrm>
        </p:spPr>
        <p:txBody>
          <a:bodyPr>
            <a:normAutofit/>
          </a:bodyPr>
          <a:lstStyle/>
          <a:p>
            <a:pPr algn="ctr">
              <a:buNone/>
            </a:pPr>
            <a:r>
              <a:rPr lang="en-US" b="1" cap="small" dirty="0" smtClean="0"/>
              <a:t>The images labeled “J” are of a hollow ball of cells that has formed after the zygote has divided. What is this hollow ball of cells called ?</a:t>
            </a:r>
            <a:endParaRPr lang="en-US" b="1" cap="small" dirty="0"/>
          </a:p>
        </p:txBody>
      </p:sp>
      <p:grpSp>
        <p:nvGrpSpPr>
          <p:cNvPr id="26" name="Group 25"/>
          <p:cNvGrpSpPr/>
          <p:nvPr/>
        </p:nvGrpSpPr>
        <p:grpSpPr>
          <a:xfrm>
            <a:off x="4800600" y="0"/>
            <a:ext cx="4114800" cy="6698534"/>
            <a:chOff x="4800600" y="0"/>
            <a:chExt cx="4114800" cy="6698534"/>
          </a:xfrm>
        </p:grpSpPr>
        <p:pic>
          <p:nvPicPr>
            <p:cNvPr id="28676" name="Picture 4" descr="http://www.bio.miami.edu/dana/pix/gastrulation.jpg"/>
            <p:cNvPicPr>
              <a:picLocks noChangeAspect="1" noChangeArrowheads="1"/>
            </p:cNvPicPr>
            <p:nvPr/>
          </p:nvPicPr>
          <p:blipFill>
            <a:blip r:embed="rId3" cstate="print"/>
            <a:srcRect/>
            <a:stretch>
              <a:fillRect/>
            </a:stretch>
          </p:blipFill>
          <p:spPr bwMode="auto">
            <a:xfrm>
              <a:off x="4800600" y="0"/>
              <a:ext cx="4095750" cy="6698534"/>
            </a:xfrm>
            <a:prstGeom prst="rect">
              <a:avLst/>
            </a:prstGeom>
            <a:noFill/>
          </p:spPr>
        </p:pic>
        <p:sp>
          <p:nvSpPr>
            <p:cNvPr id="14" name="Rectangle 13"/>
            <p:cNvSpPr/>
            <p:nvPr/>
          </p:nvSpPr>
          <p:spPr>
            <a:xfrm>
              <a:off x="4800600" y="1219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533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96000" y="2057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467600" y="12954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467600" y="2743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72200" y="3581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96200" y="4343400"/>
              <a:ext cx="1066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48400" y="5257800"/>
              <a:ext cx="152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00600" y="4724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6172200"/>
              <a:ext cx="3733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6911758" y="2514600"/>
            <a:ext cx="42030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9" name="Straight Arrow Connector 28"/>
          <p:cNvCxnSpPr/>
          <p:nvPr/>
        </p:nvCxnSpPr>
        <p:spPr>
          <a:xfrm flipV="1">
            <a:off x="7239000" y="2438400"/>
            <a:ext cx="5334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239000" y="3352800"/>
            <a:ext cx="3810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Blastula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3200400" cy="5715000"/>
          </a:xfrm>
        </p:spPr>
        <p:txBody>
          <a:bodyPr>
            <a:normAutofit/>
          </a:bodyPr>
          <a:lstStyle/>
          <a:p>
            <a:pPr algn="ctr">
              <a:buNone/>
            </a:pPr>
            <a:r>
              <a:rPr lang="en-US" b="1" cap="small" dirty="0" smtClean="0"/>
              <a:t>The images labeled “K” are formed by the blastula folding in on itself and creating 2 layers. What is this 2-layered stage of animal development called ?</a:t>
            </a:r>
            <a:endParaRPr lang="en-US" b="1" cap="small" dirty="0"/>
          </a:p>
        </p:txBody>
      </p:sp>
      <p:grpSp>
        <p:nvGrpSpPr>
          <p:cNvPr id="2" name="Group 25"/>
          <p:cNvGrpSpPr/>
          <p:nvPr/>
        </p:nvGrpSpPr>
        <p:grpSpPr>
          <a:xfrm>
            <a:off x="4800600" y="0"/>
            <a:ext cx="4114800" cy="6698534"/>
            <a:chOff x="4800600" y="0"/>
            <a:chExt cx="4114800" cy="6698534"/>
          </a:xfrm>
        </p:grpSpPr>
        <p:pic>
          <p:nvPicPr>
            <p:cNvPr id="28676" name="Picture 4" descr="http://www.bio.miami.edu/dana/pix/gastrulation.jpg"/>
            <p:cNvPicPr>
              <a:picLocks noChangeAspect="1" noChangeArrowheads="1"/>
            </p:cNvPicPr>
            <p:nvPr/>
          </p:nvPicPr>
          <p:blipFill>
            <a:blip r:embed="rId3" cstate="print"/>
            <a:srcRect/>
            <a:stretch>
              <a:fillRect/>
            </a:stretch>
          </p:blipFill>
          <p:spPr bwMode="auto">
            <a:xfrm>
              <a:off x="4800600" y="0"/>
              <a:ext cx="4095750" cy="6698534"/>
            </a:xfrm>
            <a:prstGeom prst="rect">
              <a:avLst/>
            </a:prstGeom>
            <a:noFill/>
          </p:spPr>
        </p:pic>
        <p:sp>
          <p:nvSpPr>
            <p:cNvPr id="14" name="Rectangle 13"/>
            <p:cNvSpPr/>
            <p:nvPr/>
          </p:nvSpPr>
          <p:spPr>
            <a:xfrm>
              <a:off x="4800600" y="1219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533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96000" y="2057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467600" y="12954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467600" y="2743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72200" y="3581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96200" y="4343400"/>
              <a:ext cx="1066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48400" y="5257800"/>
              <a:ext cx="152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00600" y="4724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6172200"/>
              <a:ext cx="3733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5410200" y="3810000"/>
            <a:ext cx="56938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9" name="Straight Arrow Connector 28"/>
          <p:cNvCxnSpPr/>
          <p:nvPr/>
        </p:nvCxnSpPr>
        <p:spPr>
          <a:xfrm flipH="1">
            <a:off x="5334000" y="4572000"/>
            <a:ext cx="2286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43600" y="4191000"/>
            <a:ext cx="3810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Gastrula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1"/>
            <a:ext cx="7924800" cy="54784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DAILY DOUBLE</a:t>
            </a:r>
          </a:p>
          <a:p>
            <a:pPr algn="ctr"/>
            <a:endPar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 may bet up to </a:t>
            </a:r>
          </a:p>
          <a:p>
            <a:pPr algn="ctr"/>
            <a:r>
              <a:rPr lang="en-US" sz="54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points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over your </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current total</a:t>
            </a: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mph" presetSubtype="0" repeatCount="indefinite" fill="hold" grpId="0" nodeType="withEffect">
                                  <p:stCondLst>
                                    <p:cond delay="0"/>
                                  </p:stCondLst>
                                  <p:endCondLst>
                                    <p:cond evt="onNext" delay="0">
                                      <p:tgtEl>
                                        <p:sldTgt/>
                                      </p:tgtEl>
                                    </p:cond>
                                  </p:endCondLst>
                                  <p:childTnLst>
                                    <p:animClr clrSpc="rgb">
                                      <p:cBhvr override="childStyle">
                                        <p:cTn id="6" dur="1900" fill="hold">
                                          <p:stCondLst>
                                            <p:cond delay="100"/>
                                          </p:stCondLst>
                                        </p:cTn>
                                        <p:tgtEl>
                                          <p:spTgt spid="2"/>
                                        </p:tgtEl>
                                        <p:attrNameLst>
                                          <p:attrName>style.color</p:attrName>
                                        </p:attrNameLst>
                                      </p:cBhvr>
                                      <p:to>
                                        <a:schemeClr val="accent2"/>
                                      </p:to>
                                    </p:animClr>
                                    <p:animClr clrSpc="rgb">
                                      <p:cBhvr>
                                        <p:cTn id="7" dur="1900" fill="hold">
                                          <p:stCondLst>
                                            <p:cond delay="100"/>
                                          </p:stCondLst>
                                        </p:cTn>
                                        <p:tgtEl>
                                          <p:spTgt spid="2"/>
                                        </p:tgtEl>
                                        <p:attrNameLst>
                                          <p:attrName>fillColor</p:attrName>
                                        </p:attrNameLst>
                                      </p:cBhvr>
                                      <p:to>
                                        <a:schemeClr val="accent2"/>
                                      </p:to>
                                    </p:animClr>
                                    <p:set>
                                      <p:cBhvr>
                                        <p:cTn id="8" dur="1900" fill="hold">
                                          <p:stCondLst>
                                            <p:cond delay="100"/>
                                          </p:stCondLst>
                                        </p:cTn>
                                        <p:tgtEl>
                                          <p:spTgt spid="2"/>
                                        </p:tgtEl>
                                        <p:attrNameLst>
                                          <p:attrName>fill.type</p:attrName>
                                        </p:attrNameLst>
                                      </p:cBhvr>
                                      <p:to>
                                        <p:strVal val="solid"/>
                                      </p:to>
                                    </p:set>
                                    <p:set>
                                      <p:cBhvr>
                                        <p:cTn id="9" dur="1900" fill="hold">
                                          <p:stCondLst>
                                            <p:cond delay="100"/>
                                          </p:stCondLst>
                                        </p:cTn>
                                        <p:tgtEl>
                                          <p:spTgt spid="2"/>
                                        </p:tgtEl>
                                        <p:attrNameLst>
                                          <p:attrName>fill.on</p:attrName>
                                        </p:attrNameLst>
                                      </p:cBhvr>
                                      <p:to>
                                        <p:strVal val="true"/>
                                      </p:to>
                                    </p:set>
                                    <p:animScale>
                                      <p:cBhvr>
                                        <p:cTn id="10" dur="200" fill="hold">
                                          <p:stCondLst>
                                            <p:cond delay="0"/>
                                          </p:stCondLst>
                                        </p:cTn>
                                        <p:tgtEl>
                                          <p:spTgt spid="2"/>
                                        </p:tgtEl>
                                      </p:cBhvr>
                                      <p:from x="100000" y="100000"/>
                                      <p:to x="100000" y="5000"/>
                                    </p:animScale>
                                    <p:animScale>
                                      <p:cBhvr>
                                        <p:cTn id="11" dur="200" fill="hold">
                                          <p:stCondLst>
                                            <p:cond delay="200"/>
                                          </p:stCondLst>
                                        </p:cTn>
                                        <p:tgtEl>
                                          <p:spTgt spid="2"/>
                                        </p:tgtEl>
                                      </p:cBhvr>
                                      <p:from x="100000" y="5000"/>
                                      <p:to x="120000" y="150000"/>
                                    </p:animScale>
                                    <p:animScale>
                                      <p:cBhvr>
                                        <p:cTn id="12" dur="600" fill="hold">
                                          <p:stCondLst>
                                            <p:cond delay="1400"/>
                                          </p:stCondLst>
                                        </p:cTn>
                                        <p:tgtEl>
                                          <p:spTgt spid="2"/>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3200400" cy="5715000"/>
          </a:xfrm>
        </p:spPr>
        <p:txBody>
          <a:bodyPr>
            <a:normAutofit/>
          </a:bodyPr>
          <a:lstStyle/>
          <a:p>
            <a:pPr algn="ctr">
              <a:buNone/>
            </a:pPr>
            <a:r>
              <a:rPr lang="en-US" b="1" cap="small" dirty="0" smtClean="0"/>
              <a:t>The image labeled “L” is called the </a:t>
            </a:r>
            <a:r>
              <a:rPr lang="en-US" b="1" cap="small" dirty="0" err="1" smtClean="0"/>
              <a:t>Blastopore</a:t>
            </a:r>
            <a:r>
              <a:rPr lang="en-US" b="1" cap="small" dirty="0" smtClean="0"/>
              <a:t>. </a:t>
            </a:r>
          </a:p>
          <a:p>
            <a:pPr algn="ctr">
              <a:buNone/>
            </a:pPr>
            <a:r>
              <a:rPr lang="en-US" b="1" cap="small" dirty="0" smtClean="0"/>
              <a:t>What structure does the </a:t>
            </a:r>
            <a:r>
              <a:rPr lang="en-US" b="1" cap="small" dirty="0" err="1" smtClean="0"/>
              <a:t>blastopore</a:t>
            </a:r>
            <a:r>
              <a:rPr lang="en-US" b="1" cap="small" dirty="0" smtClean="0"/>
              <a:t> become in </a:t>
            </a:r>
            <a:r>
              <a:rPr lang="en-US" b="1" cap="small" dirty="0" err="1" smtClean="0"/>
              <a:t>deuterostomes</a:t>
            </a:r>
            <a:r>
              <a:rPr lang="en-US" b="1" cap="small" dirty="0" smtClean="0"/>
              <a:t> like humans?</a:t>
            </a:r>
            <a:endParaRPr lang="en-US" b="1" cap="small" dirty="0"/>
          </a:p>
        </p:txBody>
      </p:sp>
      <p:grpSp>
        <p:nvGrpSpPr>
          <p:cNvPr id="2" name="Group 25"/>
          <p:cNvGrpSpPr/>
          <p:nvPr/>
        </p:nvGrpSpPr>
        <p:grpSpPr>
          <a:xfrm>
            <a:off x="4800600" y="0"/>
            <a:ext cx="4114800" cy="6698534"/>
            <a:chOff x="4800600" y="0"/>
            <a:chExt cx="4114800" cy="6698534"/>
          </a:xfrm>
        </p:grpSpPr>
        <p:pic>
          <p:nvPicPr>
            <p:cNvPr id="28676" name="Picture 4" descr="http://www.bio.miami.edu/dana/pix/gastrulation.jpg"/>
            <p:cNvPicPr>
              <a:picLocks noChangeAspect="1" noChangeArrowheads="1"/>
            </p:cNvPicPr>
            <p:nvPr/>
          </p:nvPicPr>
          <p:blipFill>
            <a:blip r:embed="rId3" cstate="print"/>
            <a:srcRect/>
            <a:stretch>
              <a:fillRect/>
            </a:stretch>
          </p:blipFill>
          <p:spPr bwMode="auto">
            <a:xfrm>
              <a:off x="4800600" y="0"/>
              <a:ext cx="4095750" cy="6698534"/>
            </a:xfrm>
            <a:prstGeom prst="rect">
              <a:avLst/>
            </a:prstGeom>
            <a:noFill/>
          </p:spPr>
        </p:pic>
        <p:sp>
          <p:nvSpPr>
            <p:cNvPr id="14" name="Rectangle 13"/>
            <p:cNvSpPr/>
            <p:nvPr/>
          </p:nvSpPr>
          <p:spPr>
            <a:xfrm>
              <a:off x="4800600" y="1219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533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96000" y="2057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467600" y="12954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467600" y="2743200"/>
              <a:ext cx="144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72200" y="3581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96200" y="4343400"/>
              <a:ext cx="1066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48400" y="5257800"/>
              <a:ext cx="152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00600" y="4724400"/>
              <a:ext cx="1447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6172200"/>
              <a:ext cx="3733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7357680" y="5410200"/>
            <a:ext cx="48442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31" name="Straight Arrow Connector 30"/>
          <p:cNvCxnSpPr/>
          <p:nvPr/>
        </p:nvCxnSpPr>
        <p:spPr>
          <a:xfrm flipH="1" flipV="1">
            <a:off x="6781800" y="5181600"/>
            <a:ext cx="6096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CHELIPED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Anus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b="1" cap="small" dirty="0" smtClean="0"/>
              <a:t>Which of the animals shown would have bilateral symmetry?</a:t>
            </a:r>
            <a:endParaRPr lang="en-US" b="1" cap="small" dirty="0"/>
          </a:p>
        </p:txBody>
      </p:sp>
      <p:pic>
        <p:nvPicPr>
          <p:cNvPr id="39940" name="Picture 4" descr="http://www.giraffes.org/giraffe-pic.jpg"/>
          <p:cNvPicPr>
            <a:picLocks noChangeAspect="1" noChangeArrowheads="1"/>
          </p:cNvPicPr>
          <p:nvPr/>
        </p:nvPicPr>
        <p:blipFill>
          <a:blip r:embed="rId3" cstate="print"/>
          <a:srcRect/>
          <a:stretch>
            <a:fillRect/>
          </a:stretch>
        </p:blipFill>
        <p:spPr bwMode="auto">
          <a:xfrm>
            <a:off x="4343400" y="1905000"/>
            <a:ext cx="4143375" cy="3628137"/>
          </a:xfrm>
          <a:prstGeom prst="rect">
            <a:avLst/>
          </a:prstGeom>
          <a:noFill/>
        </p:spPr>
      </p:pic>
      <p:pic>
        <p:nvPicPr>
          <p:cNvPr id="39942" name="Picture 6" descr="http://urchinmovement.files.wordpress.com/2010/07/sea_urchin-10.jpg"/>
          <p:cNvPicPr>
            <a:picLocks noChangeAspect="1" noChangeArrowheads="1"/>
          </p:cNvPicPr>
          <p:nvPr/>
        </p:nvPicPr>
        <p:blipFill>
          <a:blip r:embed="rId4" cstate="print"/>
          <a:srcRect/>
          <a:stretch>
            <a:fillRect/>
          </a:stretch>
        </p:blipFill>
        <p:spPr bwMode="auto">
          <a:xfrm>
            <a:off x="914400" y="1905000"/>
            <a:ext cx="3686175" cy="3628915"/>
          </a:xfrm>
          <a:prstGeom prst="rect">
            <a:avLst/>
          </a:prstGeom>
          <a:noFill/>
        </p:spPr>
      </p:pic>
      <p:sp>
        <p:nvSpPr>
          <p:cNvPr id="26" name="Rectangle 25"/>
          <p:cNvSpPr/>
          <p:nvPr/>
        </p:nvSpPr>
        <p:spPr>
          <a:xfrm>
            <a:off x="1600200" y="5486400"/>
            <a:ext cx="5854749"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Urchin          Giraffe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giraffe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Which term is defined as a tube-shaped body with a mouth surrounded by tentacles and </a:t>
            </a:r>
          </a:p>
          <a:p>
            <a:pPr algn="ctr">
              <a:buNone/>
            </a:pPr>
            <a:r>
              <a:rPr lang="en-US" sz="4000" b="1" cap="small" dirty="0" smtClean="0"/>
              <a:t>is the asexually reproductive stage of Phylum </a:t>
            </a:r>
            <a:r>
              <a:rPr lang="en-US" sz="4000" b="1" cap="small" dirty="0" err="1" smtClean="0"/>
              <a:t>Cnidaria</a:t>
            </a:r>
            <a:r>
              <a:rPr lang="en-US" sz="4000" b="1" cap="small" dirty="0" smtClean="0"/>
              <a:t>?</a:t>
            </a:r>
            <a:endParaRPr lang="en-US" sz="4000" b="1" cap="smal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POLYP</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Which term refers to the body sections of tapeworms that are full of eggs?</a:t>
            </a:r>
            <a:endParaRPr lang="en-US" sz="4000" b="1" cap="smal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PROGLOTTIDS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Which term refers to the inside layer of cells of the gastrula that gives rise to digestive tissue?</a:t>
            </a:r>
            <a:endParaRPr lang="en-US" sz="4000" b="1" cap="smal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endoderm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Which term refers to the type of circulatory system in which the blood is not carried in vessels, instead, it flows freely over the internal organs and tissues?</a:t>
            </a:r>
            <a:endParaRPr lang="en-US" sz="4000" b="1" cap="smal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Where are the gills of the crayfish located?</a:t>
            </a:r>
            <a:endParaRPr lang="en-US" b="1" cap="smal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open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1"/>
            <a:ext cx="7924800" cy="54784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DAILY DOUBLE</a:t>
            </a:r>
          </a:p>
          <a:p>
            <a:pPr algn="ctr"/>
            <a:endPar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 may bet up to </a:t>
            </a:r>
          </a:p>
          <a:p>
            <a:pPr algn="ctr"/>
            <a:r>
              <a:rPr lang="en-US" sz="54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points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over your </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current total</a:t>
            </a: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mph" presetSubtype="0" repeatCount="indefinite" fill="hold" grpId="0" nodeType="withEffect">
                                  <p:stCondLst>
                                    <p:cond delay="0"/>
                                  </p:stCondLst>
                                  <p:endCondLst>
                                    <p:cond evt="onNext" delay="0">
                                      <p:tgtEl>
                                        <p:sldTgt/>
                                      </p:tgtEl>
                                    </p:cond>
                                  </p:endCondLst>
                                  <p:childTnLst>
                                    <p:animClr clrSpc="rgb">
                                      <p:cBhvr override="childStyle">
                                        <p:cTn id="6" dur="1900" fill="hold">
                                          <p:stCondLst>
                                            <p:cond delay="100"/>
                                          </p:stCondLst>
                                        </p:cTn>
                                        <p:tgtEl>
                                          <p:spTgt spid="2"/>
                                        </p:tgtEl>
                                        <p:attrNameLst>
                                          <p:attrName>style.color</p:attrName>
                                        </p:attrNameLst>
                                      </p:cBhvr>
                                      <p:to>
                                        <a:schemeClr val="accent2"/>
                                      </p:to>
                                    </p:animClr>
                                    <p:animClr clrSpc="rgb">
                                      <p:cBhvr>
                                        <p:cTn id="7" dur="1900" fill="hold">
                                          <p:stCondLst>
                                            <p:cond delay="100"/>
                                          </p:stCondLst>
                                        </p:cTn>
                                        <p:tgtEl>
                                          <p:spTgt spid="2"/>
                                        </p:tgtEl>
                                        <p:attrNameLst>
                                          <p:attrName>fillColor</p:attrName>
                                        </p:attrNameLst>
                                      </p:cBhvr>
                                      <p:to>
                                        <a:schemeClr val="accent2"/>
                                      </p:to>
                                    </p:animClr>
                                    <p:set>
                                      <p:cBhvr>
                                        <p:cTn id="8" dur="1900" fill="hold">
                                          <p:stCondLst>
                                            <p:cond delay="100"/>
                                          </p:stCondLst>
                                        </p:cTn>
                                        <p:tgtEl>
                                          <p:spTgt spid="2"/>
                                        </p:tgtEl>
                                        <p:attrNameLst>
                                          <p:attrName>fill.type</p:attrName>
                                        </p:attrNameLst>
                                      </p:cBhvr>
                                      <p:to>
                                        <p:strVal val="solid"/>
                                      </p:to>
                                    </p:set>
                                    <p:set>
                                      <p:cBhvr>
                                        <p:cTn id="9" dur="1900" fill="hold">
                                          <p:stCondLst>
                                            <p:cond delay="100"/>
                                          </p:stCondLst>
                                        </p:cTn>
                                        <p:tgtEl>
                                          <p:spTgt spid="2"/>
                                        </p:tgtEl>
                                        <p:attrNameLst>
                                          <p:attrName>fill.on</p:attrName>
                                        </p:attrNameLst>
                                      </p:cBhvr>
                                      <p:to>
                                        <p:strVal val="true"/>
                                      </p:to>
                                    </p:set>
                                    <p:animScale>
                                      <p:cBhvr>
                                        <p:cTn id="10" dur="200" fill="hold">
                                          <p:stCondLst>
                                            <p:cond delay="0"/>
                                          </p:stCondLst>
                                        </p:cTn>
                                        <p:tgtEl>
                                          <p:spTgt spid="2"/>
                                        </p:tgtEl>
                                      </p:cBhvr>
                                      <p:from x="100000" y="100000"/>
                                      <p:to x="100000" y="5000"/>
                                    </p:animScale>
                                    <p:animScale>
                                      <p:cBhvr>
                                        <p:cTn id="11" dur="200" fill="hold">
                                          <p:stCondLst>
                                            <p:cond delay="200"/>
                                          </p:stCondLst>
                                        </p:cTn>
                                        <p:tgtEl>
                                          <p:spTgt spid="2"/>
                                        </p:tgtEl>
                                      </p:cBhvr>
                                      <p:from x="100000" y="5000"/>
                                      <p:to x="120000" y="150000"/>
                                    </p:animScale>
                                    <p:animScale>
                                      <p:cBhvr>
                                        <p:cTn id="12" dur="600" fill="hold">
                                          <p:stCondLst>
                                            <p:cond delay="1400"/>
                                          </p:stCondLst>
                                        </p:cTn>
                                        <p:tgtEl>
                                          <p:spTgt spid="2"/>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Which term refers to the 2</a:t>
            </a:r>
            <a:r>
              <a:rPr lang="en-US" sz="4000" b="1" cap="small" baseline="30000" dirty="0" smtClean="0"/>
              <a:t>ND</a:t>
            </a:r>
            <a:r>
              <a:rPr lang="en-US" sz="4000" b="1" cap="small" dirty="0" smtClean="0"/>
              <a:t> pair of appendages of a spider that are adapted for sensory functions and handling food?</a:t>
            </a:r>
            <a:endParaRPr lang="en-US" sz="4000" b="1" cap="smal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Pedipalps</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All arthropods have jointed appendages and an exoskeleton; however, spiders and ticks also have a </a:t>
            </a:r>
            <a:r>
              <a:rPr lang="en-US" sz="4000" b="1" cap="small" dirty="0" err="1" smtClean="0"/>
              <a:t>booklung</a:t>
            </a:r>
            <a:r>
              <a:rPr lang="en-US" sz="4000" b="1" cap="small" dirty="0" smtClean="0"/>
              <a:t> for respiration. Their classification includes:</a:t>
            </a:r>
          </a:p>
          <a:p>
            <a:pPr algn="ctr">
              <a:buNone/>
            </a:pPr>
            <a:r>
              <a:rPr lang="en-US" sz="4000" b="1" cap="small" dirty="0" smtClean="0"/>
              <a:t>Kingdom </a:t>
            </a:r>
            <a:r>
              <a:rPr lang="en-US" sz="4000" b="1" cap="small" dirty="0" err="1" smtClean="0"/>
              <a:t>Animalia</a:t>
            </a:r>
            <a:endParaRPr lang="en-US" sz="4000" b="1" cap="small" dirty="0" smtClean="0"/>
          </a:p>
          <a:p>
            <a:pPr algn="ctr">
              <a:buNone/>
            </a:pPr>
            <a:r>
              <a:rPr lang="en-US" sz="4000" b="1" cap="small" dirty="0" smtClean="0"/>
              <a:t>Phylum </a:t>
            </a:r>
            <a:r>
              <a:rPr lang="en-US" sz="4000" b="1" cap="small" dirty="0" err="1" smtClean="0"/>
              <a:t>Arthropoda</a:t>
            </a:r>
            <a:endParaRPr lang="en-US" sz="4000" b="1" cap="small" dirty="0" smtClean="0"/>
          </a:p>
          <a:p>
            <a:pPr algn="ctr">
              <a:buNone/>
            </a:pPr>
            <a:r>
              <a:rPr lang="en-US" sz="4000" b="1" cap="small" dirty="0" smtClean="0"/>
              <a:t>Class </a:t>
            </a:r>
            <a:r>
              <a:rPr lang="en-US" sz="4000" b="1" u="sng" cap="small" dirty="0" smtClean="0"/>
              <a:t>______?_______</a:t>
            </a:r>
            <a:endParaRPr lang="en-US" sz="4000" b="1" u="sng" cap="smal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Arachnida</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Centipedes are different from Millipedes in that they are carnivorous and have only one pair of legs per body segment. Their classification includes:</a:t>
            </a:r>
          </a:p>
          <a:p>
            <a:pPr algn="ctr">
              <a:buNone/>
            </a:pPr>
            <a:r>
              <a:rPr lang="en-US" sz="4000" b="1" cap="small" dirty="0" smtClean="0"/>
              <a:t>Kingdom </a:t>
            </a:r>
            <a:r>
              <a:rPr lang="en-US" sz="4000" b="1" cap="small" dirty="0" err="1" smtClean="0"/>
              <a:t>Animalia</a:t>
            </a:r>
            <a:endParaRPr lang="en-US" sz="4000" b="1" cap="small" dirty="0" smtClean="0"/>
          </a:p>
          <a:p>
            <a:pPr algn="ctr">
              <a:buNone/>
            </a:pPr>
            <a:r>
              <a:rPr lang="en-US" sz="4000" b="1" cap="small" dirty="0" smtClean="0"/>
              <a:t>Phylum </a:t>
            </a:r>
            <a:r>
              <a:rPr lang="en-US" sz="4000" b="1" cap="small" dirty="0" err="1" smtClean="0"/>
              <a:t>Arthropoda</a:t>
            </a:r>
            <a:endParaRPr lang="en-US" sz="4000" b="1" cap="small" dirty="0" smtClean="0"/>
          </a:p>
          <a:p>
            <a:pPr algn="ctr">
              <a:buNone/>
            </a:pPr>
            <a:r>
              <a:rPr lang="en-US" sz="4000" b="1" cap="small" dirty="0" smtClean="0"/>
              <a:t>Class </a:t>
            </a:r>
            <a:r>
              <a:rPr lang="en-US" sz="4000" b="1" u="sng" cap="small" dirty="0" smtClean="0"/>
              <a:t>______?_______</a:t>
            </a:r>
            <a:endParaRPr lang="en-US" sz="4000" b="1" u="sng" cap="smal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Chilipoda</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Sponges are the only animals that do not form a gastrula during development. They are filter feeders who remain sessile in their adult stage. Their classification is:</a:t>
            </a:r>
          </a:p>
          <a:p>
            <a:pPr algn="ctr">
              <a:buNone/>
            </a:pPr>
            <a:r>
              <a:rPr lang="en-US" sz="4000" b="1" cap="small" dirty="0" smtClean="0"/>
              <a:t>Kingdom </a:t>
            </a:r>
            <a:r>
              <a:rPr lang="en-US" sz="4000" b="1" cap="small" dirty="0" err="1" smtClean="0"/>
              <a:t>Animalia</a:t>
            </a:r>
            <a:endParaRPr lang="en-US" sz="4000" b="1" cap="small" dirty="0" smtClean="0"/>
          </a:p>
          <a:p>
            <a:pPr algn="ctr">
              <a:buNone/>
            </a:pPr>
            <a:r>
              <a:rPr lang="en-US" sz="4000" b="1" cap="small" dirty="0" smtClean="0"/>
              <a:t>Phylum </a:t>
            </a:r>
            <a:r>
              <a:rPr lang="en-US" sz="4000" b="1" u="sng" cap="small" dirty="0" smtClean="0"/>
              <a:t>______?_______</a:t>
            </a:r>
          </a:p>
          <a:p>
            <a:pPr algn="ctr">
              <a:buNone/>
            </a:pPr>
            <a:endParaRPr lang="en-US" sz="4000" b="1" cap="small"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Porifera</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Top of the walking legs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Our first dissection was of an earthworm which has the scientific name </a:t>
            </a:r>
            <a:r>
              <a:rPr lang="en-US" sz="4000" b="1" i="1" cap="small" dirty="0" err="1" smtClean="0"/>
              <a:t>Lumbricus</a:t>
            </a:r>
            <a:r>
              <a:rPr lang="en-US" sz="4000" b="1" i="1" cap="small" dirty="0" smtClean="0"/>
              <a:t> </a:t>
            </a:r>
            <a:r>
              <a:rPr lang="en-US" sz="4000" b="1" i="1" cap="small" dirty="0" err="1" smtClean="0"/>
              <a:t>terrestris</a:t>
            </a:r>
            <a:r>
              <a:rPr lang="en-US" sz="4000" b="1" cap="small" dirty="0" smtClean="0"/>
              <a:t>. </a:t>
            </a:r>
          </a:p>
          <a:p>
            <a:pPr algn="ctr">
              <a:buNone/>
            </a:pPr>
            <a:r>
              <a:rPr lang="en-US" sz="4000" b="1" cap="small" dirty="0" smtClean="0"/>
              <a:t>Their classification is:</a:t>
            </a:r>
          </a:p>
          <a:p>
            <a:pPr algn="ctr">
              <a:buNone/>
            </a:pPr>
            <a:r>
              <a:rPr lang="en-US" sz="4000" b="1" cap="small" dirty="0" smtClean="0"/>
              <a:t>Kingdom </a:t>
            </a:r>
            <a:r>
              <a:rPr lang="en-US" sz="4000" b="1" cap="small" dirty="0" err="1" smtClean="0"/>
              <a:t>Animalia</a:t>
            </a:r>
            <a:endParaRPr lang="en-US" sz="4000" b="1" cap="small" dirty="0" smtClean="0"/>
          </a:p>
          <a:p>
            <a:pPr algn="ctr">
              <a:buNone/>
            </a:pPr>
            <a:r>
              <a:rPr lang="en-US" sz="4000" b="1" cap="small" dirty="0" smtClean="0"/>
              <a:t>Phylum </a:t>
            </a:r>
            <a:r>
              <a:rPr lang="en-US" sz="4000" b="1" u="sng" cap="small" dirty="0" smtClean="0"/>
              <a:t>______?_______</a:t>
            </a:r>
          </a:p>
          <a:p>
            <a:pPr algn="ctr">
              <a:buNone/>
            </a:pPr>
            <a:endParaRPr lang="en-US" sz="4000" b="1" cap="small"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Annelida</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Humans, lancelets and sea squirts all have gill slits, a dorsal nerve cord, bilateral symmetry, and muscle blocks. Their common classification is:</a:t>
            </a:r>
          </a:p>
          <a:p>
            <a:pPr algn="ctr">
              <a:buNone/>
            </a:pPr>
            <a:r>
              <a:rPr lang="en-US" sz="4000" b="1" cap="small" dirty="0" smtClean="0"/>
              <a:t>Kingdom </a:t>
            </a:r>
            <a:r>
              <a:rPr lang="en-US" sz="4000" b="1" cap="small" dirty="0" err="1" smtClean="0"/>
              <a:t>Animalia</a:t>
            </a:r>
            <a:endParaRPr lang="en-US" sz="4000" b="1" cap="small" dirty="0" smtClean="0"/>
          </a:p>
          <a:p>
            <a:pPr algn="ctr">
              <a:buNone/>
            </a:pPr>
            <a:r>
              <a:rPr lang="en-US" sz="4000" b="1" cap="small" dirty="0" smtClean="0"/>
              <a:t>Phylum </a:t>
            </a:r>
            <a:r>
              <a:rPr lang="en-US" sz="4000" b="1" u="sng" cap="small" dirty="0" smtClean="0"/>
              <a:t>______?_______</a:t>
            </a:r>
          </a:p>
          <a:p>
            <a:pPr algn="ctr">
              <a:buNone/>
            </a:pPr>
            <a:endParaRPr lang="en-US" sz="4000" b="1" cap="small"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Chordata</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Some members of Class </a:t>
            </a:r>
            <a:r>
              <a:rPr lang="en-US" sz="4000" b="1" cap="small" dirty="0" err="1" smtClean="0"/>
              <a:t>Insecta</a:t>
            </a:r>
            <a:r>
              <a:rPr lang="en-US" sz="4000" b="1" cap="small" dirty="0" smtClean="0"/>
              <a:t> (“insects”) such as caterpillars to butterflies go through complete metamorphosis. What are the stages IN ORDER of complete metamorphosis?</a:t>
            </a:r>
            <a:endParaRPr lang="en-US" sz="4000" b="1" u="sng" cap="small" dirty="0" smtClean="0"/>
          </a:p>
          <a:p>
            <a:pPr algn="ctr">
              <a:buNone/>
            </a:pPr>
            <a:endParaRPr lang="en-US" sz="4000" b="1" cap="small"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990600" y="152400"/>
            <a:ext cx="6629400" cy="1752600"/>
          </a:xfrm>
          <a:prstGeom prst="rect">
            <a:avLst/>
          </a:prstGeom>
        </p:spPr>
        <p:txBody>
          <a:bodyPr/>
          <a:lstStyle/>
          <a:p>
            <a:pPr marL="342900" marR="0" lvl="0" indent="-342900" algn="ctr" defTabSz="914400" rtl="0" eaLnBrk="1" fontAlgn="auto" latinLnBrk="0" hangingPunct="1">
              <a:lnSpc>
                <a:spcPct val="100000"/>
              </a:lnSpc>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Egg</a:t>
            </a:r>
          </a:p>
          <a:p>
            <a:pPr marL="342900" marR="0" lvl="0" indent="-342900" algn="ctr" defTabSz="914400" rtl="0" eaLnBrk="1" fontAlgn="auto" latinLnBrk="0" hangingPunct="1">
              <a:lnSpc>
                <a:spcPct val="100000"/>
              </a:lnSpc>
              <a:spcAft>
                <a:spcPts val="0"/>
              </a:spcAft>
              <a:buClrTx/>
              <a:buSzTx/>
              <a:buFont typeface="Arial" pitchFamily="34" charset="0"/>
              <a:buNone/>
              <a:tabLst/>
              <a:defRPr/>
            </a:pPr>
            <a:r>
              <a:rPr lang="en-US" sz="8000" b="1" cap="small" dirty="0" smtClean="0"/>
              <a:t>Larvae</a:t>
            </a:r>
          </a:p>
          <a:p>
            <a:pPr marL="342900" marR="0" lvl="0" indent="-342900" algn="ctr" defTabSz="914400" rtl="0" eaLnBrk="1" fontAlgn="auto" latinLnBrk="0" hangingPunct="1">
              <a:lnSpc>
                <a:spcPct val="100000"/>
              </a:lnSpc>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Pupa</a:t>
            </a:r>
          </a:p>
          <a:p>
            <a:pPr marL="342900" marR="0" lvl="0" indent="-342900" algn="ctr" defTabSz="914400" rtl="0" eaLnBrk="1" fontAlgn="auto" latinLnBrk="0" hangingPunct="1">
              <a:lnSpc>
                <a:spcPct val="100000"/>
              </a:lnSpc>
              <a:spcAft>
                <a:spcPts val="0"/>
              </a:spcAft>
              <a:buClrTx/>
              <a:buSzTx/>
              <a:buFont typeface="Arial" pitchFamily="34" charset="0"/>
              <a:buNone/>
              <a:tabLst/>
              <a:defRPr/>
            </a:pPr>
            <a:r>
              <a:rPr lang="en-US" sz="8000" b="1" cap="small" dirty="0" smtClean="0"/>
              <a:t>Adult</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Many lower animals have the ability to produce viable eggs and sperm. What is this term?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Hermaphrodite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lnSpcReduction="10000"/>
          </a:bodyPr>
          <a:lstStyle/>
          <a:p>
            <a:pPr algn="ctr">
              <a:buNone/>
            </a:pPr>
            <a:r>
              <a:rPr lang="en-US" sz="4000" b="1" cap="small" dirty="0" smtClean="0"/>
              <a:t>Animals with an exoskeleton contract their posterior muscles to force blood forward. This causes the anterior region to swell and the old exoskeleton splits. The animal then crawls out while its new exoskeleton dries and hardens.</a:t>
            </a:r>
          </a:p>
          <a:p>
            <a:pPr algn="ctr">
              <a:buNone/>
            </a:pPr>
            <a:endParaRPr lang="en-US" sz="4000" b="1" cap="small" dirty="0"/>
          </a:p>
          <a:p>
            <a:pPr algn="ctr">
              <a:buNone/>
            </a:pPr>
            <a:r>
              <a:rPr lang="en-US" sz="4000" b="1" cap="small" dirty="0" smtClean="0"/>
              <a:t>WHAT IS THIS PROCESS CALLED?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Molting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A ?</a:t>
            </a:r>
            <a:endParaRPr lang="en-US" b="1" cap="small" dirty="0"/>
          </a:p>
        </p:txBody>
      </p:sp>
      <p:pic>
        <p:nvPicPr>
          <p:cNvPr id="2050" name="Picture 2" descr="http://www.enchantedlearning.com/subjects/invertebrates/crustacean/label/crayfish/label.GIF"/>
          <p:cNvPicPr>
            <a:picLocks noChangeAspect="1" noChangeArrowheads="1"/>
          </p:cNvPicPr>
          <p:nvPr/>
        </p:nvPicPr>
        <p:blipFill>
          <a:blip r:embed="rId2" cstate="print"/>
          <a:srcRect/>
          <a:stretch>
            <a:fillRect/>
          </a:stretch>
        </p:blipFill>
        <p:spPr bwMode="auto">
          <a:xfrm>
            <a:off x="746612" y="1981200"/>
            <a:ext cx="7572838" cy="4114800"/>
          </a:xfrm>
          <a:prstGeom prst="rect">
            <a:avLst/>
          </a:prstGeom>
          <a:noFill/>
        </p:spPr>
      </p:pic>
      <p:sp>
        <p:nvSpPr>
          <p:cNvPr id="6" name="Rectangle 5"/>
          <p:cNvSpPr/>
          <p:nvPr/>
        </p:nvSpPr>
        <p:spPr>
          <a:xfrm>
            <a:off x="7543800" y="4114800"/>
            <a:ext cx="61106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There are many adaptations to respiratory structures and this especially can be seen when studying Arthropods. </a:t>
            </a:r>
          </a:p>
          <a:p>
            <a:pPr algn="ctr">
              <a:buNone/>
            </a:pPr>
            <a:endParaRPr lang="en-US" sz="4000" b="1" cap="small" dirty="0"/>
          </a:p>
          <a:p>
            <a:pPr algn="ctr">
              <a:buNone/>
            </a:pPr>
            <a:r>
              <a:rPr lang="en-US" sz="4000" b="1" cap="small" dirty="0" smtClean="0"/>
              <a:t>What type of respiratory structure to centipedes and millipedes have?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Tracheal Tubes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715000"/>
          </a:xfrm>
        </p:spPr>
        <p:txBody>
          <a:bodyPr>
            <a:normAutofit/>
          </a:bodyPr>
          <a:lstStyle/>
          <a:p>
            <a:pPr algn="ctr">
              <a:buNone/>
            </a:pPr>
            <a:r>
              <a:rPr lang="en-US" sz="4000" b="1" cap="small" dirty="0" smtClean="0"/>
              <a:t>Some animals with bilateral symmetry will have a 3</a:t>
            </a:r>
            <a:r>
              <a:rPr lang="en-US" sz="4000" b="1" cap="small" baseline="30000" dirty="0" smtClean="0"/>
              <a:t>RD</a:t>
            </a:r>
            <a:r>
              <a:rPr lang="en-US" sz="4000" b="1" cap="small" dirty="0" smtClean="0"/>
              <a:t> cell layer during development. This 3</a:t>
            </a:r>
            <a:r>
              <a:rPr lang="en-US" sz="4000" b="1" cap="small" baseline="30000" dirty="0" smtClean="0"/>
              <a:t>RD</a:t>
            </a:r>
            <a:r>
              <a:rPr lang="en-US" sz="4000" b="1" cap="small" dirty="0" smtClean="0"/>
              <a:t> cell layer eventually becomes a true body cavity that is surrounded by and attached to mesoderm tissue. </a:t>
            </a:r>
          </a:p>
          <a:p>
            <a:pPr algn="ctr">
              <a:buNone/>
            </a:pPr>
            <a:r>
              <a:rPr lang="en-US" sz="4000" b="1" cap="small" dirty="0" smtClean="0"/>
              <a:t>WHAT IS A TRUE BODY CAVITY CALLED?</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COELOM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err="1" smtClean="0">
                <a:ln>
                  <a:noFill/>
                </a:ln>
                <a:solidFill>
                  <a:schemeClr val="tx1"/>
                </a:solidFill>
                <a:effectLst/>
                <a:uLnTx/>
                <a:uFillTx/>
                <a:latin typeface="+mn-lt"/>
                <a:ea typeface="+mn-ea"/>
                <a:cs typeface="+mn-cs"/>
              </a:rPr>
              <a:t>Telson</a:t>
            </a:r>
            <a:endParaRPr kumimoji="0" lang="en-US" sz="8000" b="1" i="0" u="none" strike="noStrike" kern="1200" cap="small"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1"/>
            <a:ext cx="6629400" cy="1752600"/>
          </a:xfrm>
        </p:spPr>
        <p:txBody>
          <a:bodyPr/>
          <a:lstStyle/>
          <a:p>
            <a:pPr algn="ctr">
              <a:buNone/>
            </a:pPr>
            <a:r>
              <a:rPr lang="en-US" b="1" cap="small" dirty="0" smtClean="0"/>
              <a:t>Which structure is B ?</a:t>
            </a:r>
            <a:endParaRPr lang="en-US" b="1" cap="small" dirty="0"/>
          </a:p>
        </p:txBody>
      </p:sp>
      <p:pic>
        <p:nvPicPr>
          <p:cNvPr id="2050" name="Picture 2" descr="http://www.enchantedlearning.com/subjects/invertebrates/crustacean/label/crayfish/label.GIF"/>
          <p:cNvPicPr>
            <a:picLocks noChangeAspect="1" noChangeArrowheads="1"/>
          </p:cNvPicPr>
          <p:nvPr/>
        </p:nvPicPr>
        <p:blipFill>
          <a:blip r:embed="rId2" cstate="print"/>
          <a:srcRect/>
          <a:stretch>
            <a:fillRect/>
          </a:stretch>
        </p:blipFill>
        <p:spPr bwMode="auto">
          <a:xfrm>
            <a:off x="746612" y="1981200"/>
            <a:ext cx="7572838" cy="4114800"/>
          </a:xfrm>
          <a:prstGeom prst="rect">
            <a:avLst/>
          </a:prstGeom>
          <a:noFill/>
        </p:spPr>
      </p:pic>
      <p:sp>
        <p:nvSpPr>
          <p:cNvPr id="6" name="Rectangle 5"/>
          <p:cNvSpPr/>
          <p:nvPr/>
        </p:nvSpPr>
        <p:spPr>
          <a:xfrm>
            <a:off x="5807230" y="2133600"/>
            <a:ext cx="57900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 action="ppaction://hlinkshowjump?jump=firstslide" highlightClick="1"/>
            <a:hlinkHover r:id="" action="ppaction://hlinkshowjump?jump=firstslide"/>
          </p:cNvPr>
          <p:cNvSpPr/>
          <p:nvPr/>
        </p:nvSpPr>
        <p:spPr>
          <a:xfrm>
            <a:off x="7315200" y="5562600"/>
            <a:ext cx="1828800" cy="1295400"/>
          </a:xfrm>
          <a:prstGeom prst="actionButtonHome">
            <a:avLst/>
          </a:prstGeom>
          <a:solidFill>
            <a:srgbClr val="00B0F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295400" y="2286000"/>
            <a:ext cx="66294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small" spc="0" normalizeH="0" baseline="0" noProof="0" dirty="0" smtClean="0">
                <a:ln>
                  <a:noFill/>
                </a:ln>
                <a:solidFill>
                  <a:schemeClr val="tx1"/>
                </a:solidFill>
                <a:effectLst/>
                <a:uLnTx/>
                <a:uFillTx/>
                <a:latin typeface="+mn-lt"/>
                <a:ea typeface="+mn-ea"/>
                <a:cs typeface="+mn-cs"/>
              </a:rPr>
              <a:t>Cephalic Groove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754</Words>
  <Application>Microsoft Office PowerPoint</Application>
  <PresentationFormat>On-screen Show (4:3)</PresentationFormat>
  <Paragraphs>199</Paragraphs>
  <Slides>63</Slides>
  <Notes>20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tstout</cp:lastModifiedBy>
  <cp:revision>14</cp:revision>
  <dcterms:created xsi:type="dcterms:W3CDTF">2012-04-19T01:22:56Z</dcterms:created>
  <dcterms:modified xsi:type="dcterms:W3CDTF">2012-04-19T12:46:53Z</dcterms:modified>
</cp:coreProperties>
</file>